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Montserrat SemiBold"/>
      <p:regular r:id="rId31"/>
      <p:bold r:id="rId32"/>
      <p:italic r:id="rId33"/>
      <p:boldItalic r:id="rId34"/>
    </p:embeddedFont>
    <p:embeddedFont>
      <p:font typeface="Montserrat"/>
      <p:regular r:id="rId35"/>
      <p:bold r:id="rId36"/>
      <p:italic r:id="rId37"/>
      <p:boldItalic r:id="rId38"/>
    </p:embeddedFont>
    <p:embeddedFont>
      <p:font typeface="Montserrat Medium"/>
      <p:regular r:id="rId39"/>
      <p:bold r:id="rId40"/>
      <p:italic r:id="rId41"/>
      <p:boldItalic r:id="rId42"/>
    </p:embeddedFont>
    <p:embeddedFont>
      <p:font typeface="Montserrat ExtraBold"/>
      <p:bold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Medium-bold.fntdata"/><Relationship Id="rId20" Type="http://schemas.openxmlformats.org/officeDocument/2006/relationships/slide" Target="slides/slide15.xml"/><Relationship Id="rId42" Type="http://schemas.openxmlformats.org/officeDocument/2006/relationships/font" Target="fonts/MontserratMedium-boldItalic.fntdata"/><Relationship Id="rId41" Type="http://schemas.openxmlformats.org/officeDocument/2006/relationships/font" Target="fonts/MontserratMedium-italic.fntdata"/><Relationship Id="rId22" Type="http://schemas.openxmlformats.org/officeDocument/2006/relationships/slide" Target="slides/slide17.xml"/><Relationship Id="rId44" Type="http://schemas.openxmlformats.org/officeDocument/2006/relationships/font" Target="fonts/MontserratExtraBold-boldItalic.fntdata"/><Relationship Id="rId21" Type="http://schemas.openxmlformats.org/officeDocument/2006/relationships/slide" Target="slides/slide16.xml"/><Relationship Id="rId43" Type="http://schemas.openxmlformats.org/officeDocument/2006/relationships/font" Target="fonts/MontserratExtraBold-bold.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SemiBold-regular.fntdata"/><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MontserratSemiBold-italic.fntdata"/><Relationship Id="rId10" Type="http://schemas.openxmlformats.org/officeDocument/2006/relationships/slide" Target="slides/slide5.xml"/><Relationship Id="rId32" Type="http://schemas.openxmlformats.org/officeDocument/2006/relationships/font" Target="fonts/MontserratSemiBold-bold.fntdata"/><Relationship Id="rId13" Type="http://schemas.openxmlformats.org/officeDocument/2006/relationships/slide" Target="slides/slide8.xml"/><Relationship Id="rId35" Type="http://schemas.openxmlformats.org/officeDocument/2006/relationships/font" Target="fonts/Montserrat-regular.fntdata"/><Relationship Id="rId12" Type="http://schemas.openxmlformats.org/officeDocument/2006/relationships/slide" Target="slides/slide7.xml"/><Relationship Id="rId34" Type="http://schemas.openxmlformats.org/officeDocument/2006/relationships/font" Target="fonts/MontserratSemiBold-boldItalic.fntdata"/><Relationship Id="rId15" Type="http://schemas.openxmlformats.org/officeDocument/2006/relationships/slide" Target="slides/slide10.xml"/><Relationship Id="rId37" Type="http://schemas.openxmlformats.org/officeDocument/2006/relationships/font" Target="fonts/Montserrat-italic.fntdata"/><Relationship Id="rId14" Type="http://schemas.openxmlformats.org/officeDocument/2006/relationships/slide" Target="slides/slide9.xml"/><Relationship Id="rId36" Type="http://schemas.openxmlformats.org/officeDocument/2006/relationships/font" Target="fonts/Montserrat-bold.fntdata"/><Relationship Id="rId17" Type="http://schemas.openxmlformats.org/officeDocument/2006/relationships/slide" Target="slides/slide12.xml"/><Relationship Id="rId39" Type="http://schemas.openxmlformats.org/officeDocument/2006/relationships/font" Target="fonts/MontserratMedium-regular.fntdata"/><Relationship Id="rId16" Type="http://schemas.openxmlformats.org/officeDocument/2006/relationships/slide" Target="slides/slide11.xml"/><Relationship Id="rId38" Type="http://schemas.openxmlformats.org/officeDocument/2006/relationships/font" Target="fonts/Montserrat-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14775ba240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14775ba240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nl" sz="1200">
                <a:solidFill>
                  <a:schemeClr val="dk1"/>
                </a:solidFill>
              </a:rPr>
              <a:t>Welkom bij deze ouderavond van kindecentrum haarzicht. De ouderavond wordt jaarlijks georganiseerd door de KC raad. Dit jaar is het thema prestatiedruk bij kinderen. Een probleem. Eerst stellen we de KC raad aan jullie voor daarna neemt Vleuten versterkt het van ons over.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0e30ad80b8_0_7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0e30ad80b8_0_7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0e30ad80b8_0_8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30e30ad80b8_0_8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Quote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30e30ad80b8_0_7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30e30ad80b8_0_7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Conclusie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0e30ad80b8_0_7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0e30ad80b8_0_7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0e30ad80b8_0_6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0e30ad80b8_0_6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0e30ad80b8_0_8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0e30ad80b8_0_8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0e30ad80b8_0_7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30e30ad80b8_0_7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0e30ad80b8_0_8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30e30ad80b8_0_8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30e30ad80b8_0_8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30e30ad80b8_0_8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0e30ad80b8_0_7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Google Shape;192;g30e30ad80b8_0_7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t/>
            </a:r>
            <a:endParaRPr>
              <a:solidFill>
                <a:schemeClr val="dk1"/>
              </a:solidFill>
              <a:latin typeface="Montserrat Medium"/>
              <a:ea typeface="Montserrat Medium"/>
              <a:cs typeface="Montserrat Medium"/>
              <a:sym typeface="Montserrat Medium"/>
            </a:endParaRPr>
          </a:p>
          <a:p>
            <a:pPr indent="0" lvl="0" marL="0" rtl="0" algn="l">
              <a:lnSpc>
                <a:spcPct val="100000"/>
              </a:lnSpc>
              <a:spcBef>
                <a:spcPts val="0"/>
              </a:spcBef>
              <a:spcAft>
                <a:spcPts val="0"/>
              </a:spcAft>
              <a:buSzPts val="1100"/>
              <a:buNone/>
            </a:pPr>
            <a:r>
              <a:t/>
            </a:r>
            <a:endParaRPr>
              <a:solidFill>
                <a:schemeClr val="dk1"/>
              </a:solidFill>
              <a:latin typeface="Montserrat SemiBold"/>
              <a:ea typeface="Montserrat SemiBold"/>
              <a:cs typeface="Montserrat SemiBold"/>
              <a:sym typeface="Montserrat SemiBo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30e30ad80b8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 name="Google Shape;59;g30e30ad80b8_0_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dk1"/>
              </a:solidFill>
              <a:latin typeface="Montserrat SemiBold"/>
              <a:ea typeface="Montserrat SemiBold"/>
              <a:cs typeface="Montserrat SemiBold"/>
              <a:sym typeface="Montserrat SemiBo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0e30ad80b8_0_5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 name="Google Shape;201;g30e30ad80b8_0_5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nl">
                <a:solidFill>
                  <a:schemeClr val="dk1"/>
                </a:solidFill>
                <a:latin typeface="Montserrat SemiBold"/>
                <a:ea typeface="Montserrat SemiBold"/>
                <a:cs typeface="Montserrat SemiBold"/>
                <a:sym typeface="Montserrat SemiBold"/>
              </a:rPr>
              <a:t>https://www.menti.com/aldiajgxftma</a:t>
            </a:r>
            <a:endParaRPr>
              <a:solidFill>
                <a:schemeClr val="dk1"/>
              </a:solidFill>
              <a:latin typeface="Montserrat SemiBold"/>
              <a:ea typeface="Montserrat SemiBold"/>
              <a:cs typeface="Montserrat SemiBold"/>
              <a:sym typeface="Montserrat SemiBold"/>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0e30ad80b8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8" name="Google Shape;208;g30e30ad80b8_0_2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dk1"/>
              </a:solidFill>
              <a:latin typeface="Montserrat SemiBold"/>
              <a:ea typeface="Montserrat SemiBold"/>
              <a:cs typeface="Montserrat SemiBold"/>
              <a:sym typeface="Montserrat SemiBo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120ac6319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8" name="Google Shape;218;g3120ac6319f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nl"/>
              <a:t>kijkende naar ervaring VV</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3120ac6319f_1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7" name="Google Shape;227;g3120ac6319f_1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t/>
            </a:r>
            <a:endParaRPr>
              <a:solidFill>
                <a:schemeClr val="dk1"/>
              </a:solidFill>
              <a:latin typeface="Montserrat Medium"/>
              <a:ea typeface="Montserrat Medium"/>
              <a:cs typeface="Montserrat Medium"/>
              <a:sym typeface="Montserrat Medium"/>
            </a:endParaRPr>
          </a:p>
          <a:p>
            <a:pPr indent="0" lvl="0" marL="0" rtl="0" algn="l">
              <a:lnSpc>
                <a:spcPct val="100000"/>
              </a:lnSpc>
              <a:spcBef>
                <a:spcPts val="0"/>
              </a:spcBef>
              <a:spcAft>
                <a:spcPts val="0"/>
              </a:spcAft>
              <a:buSzPts val="1100"/>
              <a:buNone/>
            </a:pPr>
            <a:r>
              <a:rPr lang="nl">
                <a:solidFill>
                  <a:schemeClr val="dk1"/>
                </a:solidFill>
                <a:latin typeface="Montserrat SemiBold"/>
                <a:ea typeface="Montserrat SemiBold"/>
                <a:cs typeface="Montserrat SemiBold"/>
                <a:sym typeface="Montserrat SemiBold"/>
              </a:rPr>
              <a:t>focus van deze opdracht </a:t>
            </a:r>
            <a:endParaRPr>
              <a:solidFill>
                <a:schemeClr val="dk1"/>
              </a:solidFill>
              <a:latin typeface="Montserrat SemiBold"/>
              <a:ea typeface="Montserrat SemiBold"/>
              <a:cs typeface="Montserrat SemiBold"/>
              <a:sym typeface="Montserrat SemiBold"/>
            </a:endParaRPr>
          </a:p>
          <a:p>
            <a:pPr indent="0" lvl="0" marL="0" rtl="0" algn="l">
              <a:lnSpc>
                <a:spcPct val="100000"/>
              </a:lnSpc>
              <a:spcBef>
                <a:spcPts val="0"/>
              </a:spcBef>
              <a:spcAft>
                <a:spcPts val="0"/>
              </a:spcAft>
              <a:buSzPts val="1100"/>
              <a:buNone/>
            </a:pPr>
            <a:r>
              <a:t/>
            </a:r>
            <a:endParaRPr>
              <a:solidFill>
                <a:schemeClr val="dk1"/>
              </a:solidFill>
              <a:latin typeface="Montserrat SemiBold"/>
              <a:ea typeface="Montserrat SemiBold"/>
              <a:cs typeface="Montserrat SemiBold"/>
              <a:sym typeface="Montserrat SemiBold"/>
            </a:endParaRPr>
          </a:p>
          <a:p>
            <a:pPr indent="0" lvl="0" marL="0" rtl="0" algn="l">
              <a:lnSpc>
                <a:spcPct val="100000"/>
              </a:lnSpc>
              <a:spcBef>
                <a:spcPts val="0"/>
              </a:spcBef>
              <a:spcAft>
                <a:spcPts val="0"/>
              </a:spcAft>
              <a:buSzPts val="1100"/>
              <a:buNone/>
            </a:pPr>
            <a:r>
              <a:t/>
            </a:r>
            <a:endParaRPr>
              <a:solidFill>
                <a:schemeClr val="dk1"/>
              </a:solidFill>
              <a:latin typeface="Montserrat SemiBold"/>
              <a:ea typeface="Montserrat SemiBold"/>
              <a:cs typeface="Montserrat SemiBold"/>
              <a:sym typeface="Montserrat SemiBold"/>
            </a:endParaRPr>
          </a:p>
          <a:p>
            <a:pPr indent="0" lvl="0" marL="0" rtl="0" algn="l">
              <a:lnSpc>
                <a:spcPct val="100000"/>
              </a:lnSpc>
              <a:spcBef>
                <a:spcPts val="0"/>
              </a:spcBef>
              <a:spcAft>
                <a:spcPts val="0"/>
              </a:spcAft>
              <a:buSzPts val="1100"/>
              <a:buNone/>
            </a:pPr>
            <a:r>
              <a:rPr i="1" lang="nl">
                <a:solidFill>
                  <a:schemeClr val="dk1"/>
                </a:solidFill>
                <a:latin typeface="Montserrat SemiBold"/>
                <a:ea typeface="Montserrat SemiBold"/>
                <a:cs typeface="Montserrat SemiBold"/>
                <a:sym typeface="Montserrat SemiBold"/>
              </a:rPr>
              <a:t>terugzetten op deze slide als ze met elkaar in gesprek gaan?  </a:t>
            </a:r>
            <a:endParaRPr i="1">
              <a:solidFill>
                <a:schemeClr val="dk1"/>
              </a:solidFill>
              <a:latin typeface="Montserrat SemiBold"/>
              <a:ea typeface="Montserrat SemiBold"/>
              <a:cs typeface="Montserrat SemiBold"/>
              <a:sym typeface="Montserrat SemiBo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0e30ad80b8_0_5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 name="Google Shape;233;g30e30ad80b8_0_5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nl">
                <a:solidFill>
                  <a:schemeClr val="dk1"/>
                </a:solidFill>
                <a:latin typeface="Montserrat SemiBold"/>
                <a:ea typeface="Montserrat SemiBold"/>
                <a:cs typeface="Montserrat SemiBold"/>
                <a:sym typeface="Montserrat SemiBold"/>
              </a:rPr>
              <a:t>Waar denken jullie dat er nog kansen liggen om deze driehoek te versterken?</a:t>
            </a:r>
            <a:endParaRPr>
              <a:solidFill>
                <a:schemeClr val="dk1"/>
              </a:solidFill>
              <a:latin typeface="Montserrat SemiBold"/>
              <a:ea typeface="Montserrat SemiBold"/>
              <a:cs typeface="Montserrat SemiBold"/>
              <a:sym typeface="Montserrat SemiBo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120ac6319f_1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4" name="Google Shape;244;g3120ac6319f_1_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dk1"/>
              </a:solidFill>
              <a:latin typeface="Montserrat SemiBold"/>
              <a:ea typeface="Montserrat SemiBold"/>
              <a:cs typeface="Montserrat SemiBold"/>
              <a:sym typeface="Montserrat SemiBo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0e30ad80b8_0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 name="Google Shape;70;g30e30ad80b8_0_4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00000"/>
              </a:lnSpc>
              <a:spcBef>
                <a:spcPts val="0"/>
              </a:spcBef>
              <a:spcAft>
                <a:spcPts val="0"/>
              </a:spcAft>
              <a:buNone/>
            </a:pPr>
            <a:r>
              <a:rPr lang="nl"/>
              <a:t>Voor nu is het goed om te weten dat alle inzichten door zowel ouders, jongeren en professionals wordt ondersteund en dat ze te verdelen zijn in drie deels overlappende thema’s </a:t>
            </a:r>
            <a:endParaRPr/>
          </a:p>
          <a:p>
            <a:pPr indent="-298450" lvl="0" marL="914400" rtl="0" algn="l">
              <a:spcBef>
                <a:spcPts val="0"/>
              </a:spcBef>
              <a:spcAft>
                <a:spcPts val="0"/>
              </a:spcAft>
              <a:buClr>
                <a:schemeClr val="dk1"/>
              </a:buClr>
              <a:buSzPts val="1100"/>
              <a:buAutoNum type="arabicPeriod"/>
            </a:pPr>
            <a:r>
              <a:rPr lang="nl">
                <a:solidFill>
                  <a:schemeClr val="dk1"/>
                </a:solidFill>
              </a:rPr>
              <a:t>De waarde van (ont)spanning - Winstdenken en tijd = geld</a:t>
            </a:r>
            <a:endParaRPr>
              <a:solidFill>
                <a:schemeClr val="dk1"/>
              </a:solidFill>
            </a:endParaRPr>
          </a:p>
          <a:p>
            <a:pPr indent="-298450" lvl="0" marL="914400" rtl="0" algn="l">
              <a:spcBef>
                <a:spcPts val="0"/>
              </a:spcBef>
              <a:spcAft>
                <a:spcPts val="0"/>
              </a:spcAft>
              <a:buClr>
                <a:schemeClr val="dk1"/>
              </a:buClr>
              <a:buSzPts val="1100"/>
              <a:buAutoNum type="arabicPeriod"/>
            </a:pPr>
            <a:r>
              <a:rPr lang="nl">
                <a:solidFill>
                  <a:schemeClr val="dk1"/>
                </a:solidFill>
              </a:rPr>
              <a:t>Verwachtingen - Alles is maakbaar en geluk het hoogst haalbare </a:t>
            </a:r>
            <a:endParaRPr>
              <a:solidFill>
                <a:schemeClr val="dk1"/>
              </a:solidFill>
            </a:endParaRPr>
          </a:p>
          <a:p>
            <a:pPr indent="-298450" lvl="0" marL="914400" rtl="0" algn="l">
              <a:spcBef>
                <a:spcPts val="0"/>
              </a:spcBef>
              <a:spcAft>
                <a:spcPts val="0"/>
              </a:spcAft>
              <a:buClr>
                <a:schemeClr val="dk1"/>
              </a:buClr>
              <a:buSzPts val="1100"/>
              <a:buAutoNum type="arabicPeriod"/>
            </a:pPr>
            <a:r>
              <a:rPr lang="nl">
                <a:solidFill>
                  <a:schemeClr val="dk1"/>
                </a:solidFill>
              </a:rPr>
              <a:t>Vergelijken - Norm = excelleren </a:t>
            </a:r>
            <a:endParaRPr/>
          </a:p>
          <a:p>
            <a:pPr indent="0" lvl="0" marL="457200" rtl="0" algn="l">
              <a:lnSpc>
                <a:spcPct val="100000"/>
              </a:lnSpc>
              <a:spcBef>
                <a:spcPts val="0"/>
              </a:spcBef>
              <a:spcAft>
                <a:spcPts val="0"/>
              </a:spcAft>
              <a:buNone/>
            </a:pPr>
            <a:r>
              <a:t/>
            </a:r>
            <a:endParaRPr/>
          </a:p>
          <a:p>
            <a:pPr indent="0" lvl="0" marL="457200" rtl="0" algn="l">
              <a:lnSpc>
                <a:spcPct val="100000"/>
              </a:lnSpc>
              <a:spcBef>
                <a:spcPts val="0"/>
              </a:spcBef>
              <a:spcAft>
                <a:spcPts val="0"/>
              </a:spcAft>
              <a:buNone/>
            </a:pPr>
            <a:r>
              <a:rPr lang="nl"/>
              <a:t>De inzichten zijn verdeeld op verschillende niveaus.0 Maatschappelijke norm 1  overtuigingen 2 gedrag en in het midden 3 uitingsvormen plek bolletjes bevinden zich op 1 of meerdere van die lijnen. </a:t>
            </a:r>
            <a:endParaRPr/>
          </a:p>
          <a:p>
            <a:pPr indent="0" lvl="0" marL="457200" rtl="0" algn="l">
              <a:lnSpc>
                <a:spcPct val="100000"/>
              </a:lnSpc>
              <a:spcBef>
                <a:spcPts val="0"/>
              </a:spcBef>
              <a:spcAft>
                <a:spcPts val="0"/>
              </a:spcAft>
              <a:buNone/>
            </a:pPr>
            <a:r>
              <a:t/>
            </a:r>
            <a:endParaRPr/>
          </a:p>
          <a:p>
            <a:pPr indent="0" lvl="0" marL="457200" rtl="0" algn="l">
              <a:lnSpc>
                <a:spcPct val="100000"/>
              </a:lnSpc>
              <a:spcBef>
                <a:spcPts val="0"/>
              </a:spcBef>
              <a:spcAft>
                <a:spcPts val="0"/>
              </a:spcAft>
              <a:buNone/>
            </a:pPr>
            <a:r>
              <a:rPr lang="nl"/>
              <a:t>Alles terug te herleiden naar 3 overstijgende hoofdthema’s. Zie kleuren bolletjes. </a:t>
            </a:r>
            <a:endParaRPr/>
          </a:p>
          <a:p>
            <a:pPr indent="0" lvl="0" marL="457200" rtl="0" algn="l">
              <a:lnSpc>
                <a:spcPct val="100000"/>
              </a:lnSpc>
              <a:spcBef>
                <a:spcPts val="0"/>
              </a:spcBef>
              <a:spcAft>
                <a:spcPts val="0"/>
              </a:spcAft>
              <a:buNone/>
            </a:pPr>
            <a:r>
              <a:rPr lang="nl"/>
              <a:t>De waarde van (ont)spanning - Winstdenken en tijd = geld</a:t>
            </a:r>
            <a:endParaRPr/>
          </a:p>
          <a:p>
            <a:pPr indent="0" lvl="0" marL="457200" rtl="0" algn="l">
              <a:lnSpc>
                <a:spcPct val="100000"/>
              </a:lnSpc>
              <a:spcBef>
                <a:spcPts val="0"/>
              </a:spcBef>
              <a:spcAft>
                <a:spcPts val="0"/>
              </a:spcAft>
              <a:buNone/>
            </a:pPr>
            <a:r>
              <a:rPr lang="nl"/>
              <a:t>Verwachtingen - Alles is maakbaar en geluk het hoogst haalbare </a:t>
            </a:r>
            <a:endParaRPr/>
          </a:p>
          <a:p>
            <a:pPr indent="0" lvl="0" marL="457200" rtl="0" algn="l">
              <a:lnSpc>
                <a:spcPct val="100000"/>
              </a:lnSpc>
              <a:spcBef>
                <a:spcPts val="0"/>
              </a:spcBef>
              <a:spcAft>
                <a:spcPts val="0"/>
              </a:spcAft>
              <a:buNone/>
            </a:pPr>
            <a:r>
              <a:rPr lang="nl"/>
              <a:t>Vergelijken - Norm = excelleren </a:t>
            </a:r>
            <a:endParaRPr/>
          </a:p>
          <a:p>
            <a:pPr indent="0" lvl="0" marL="457200" rtl="0" algn="l">
              <a:lnSpc>
                <a:spcPct val="100000"/>
              </a:lnSpc>
              <a:spcBef>
                <a:spcPts val="0"/>
              </a:spcBef>
              <a:spcAft>
                <a:spcPts val="0"/>
              </a:spcAft>
              <a:buNone/>
            </a:pPr>
            <a:r>
              <a:t/>
            </a:r>
            <a:endParaRPr/>
          </a:p>
          <a:p>
            <a:pPr indent="0" lvl="0" marL="457200" rtl="0" algn="l">
              <a:lnSpc>
                <a:spcPct val="100000"/>
              </a:lnSpc>
              <a:spcBef>
                <a:spcPts val="0"/>
              </a:spcBef>
              <a:spcAft>
                <a:spcPts val="0"/>
              </a:spcAft>
              <a:buNone/>
            </a:pPr>
            <a:r>
              <a:t/>
            </a:r>
            <a:endParaRPr/>
          </a:p>
          <a:p>
            <a:pPr indent="0" lvl="0" marL="457200" rtl="0" algn="l">
              <a:lnSpc>
                <a:spcPct val="100000"/>
              </a:lnSpc>
              <a:spcBef>
                <a:spcPts val="0"/>
              </a:spcBef>
              <a:spcAft>
                <a:spcPts val="0"/>
              </a:spcAft>
              <a:buNone/>
            </a:pPr>
            <a:r>
              <a:t/>
            </a:r>
            <a:endParaRPr/>
          </a:p>
          <a:p>
            <a:pPr indent="0" lvl="0" marL="457200" rtl="0" algn="l">
              <a:lnSpc>
                <a:spcPct val="100000"/>
              </a:lnSpc>
              <a:spcBef>
                <a:spcPts val="0"/>
              </a:spcBef>
              <a:spcAft>
                <a:spcPts val="0"/>
              </a:spcAft>
              <a:buNone/>
            </a:pPr>
            <a:r>
              <a:t/>
            </a:r>
            <a:endParaRPr/>
          </a:p>
          <a:p>
            <a:pPr indent="0" lvl="0" marL="457200" rtl="0" algn="l">
              <a:lnSpc>
                <a:spcPct val="100000"/>
              </a:lnSpc>
              <a:spcBef>
                <a:spcPts val="0"/>
              </a:spcBef>
              <a:spcAft>
                <a:spcPts val="0"/>
              </a:spcAft>
              <a:buNone/>
            </a:pPr>
            <a:r>
              <a:t/>
            </a:r>
            <a:endParaRPr/>
          </a:p>
          <a:p>
            <a:pPr indent="-298450" lvl="0" marL="457200" rtl="0" algn="l">
              <a:lnSpc>
                <a:spcPct val="100000"/>
              </a:lnSpc>
              <a:spcBef>
                <a:spcPts val="0"/>
              </a:spcBef>
              <a:spcAft>
                <a:spcPts val="0"/>
              </a:spcAft>
              <a:buSzPts val="1100"/>
              <a:buChar char="-"/>
            </a:pPr>
            <a:r>
              <a:rPr lang="nl"/>
              <a:t>Herkenning?</a:t>
            </a:r>
            <a:endParaRPr/>
          </a:p>
          <a:p>
            <a:pPr indent="-298450" lvl="0" marL="457200" rtl="0" algn="l">
              <a:lnSpc>
                <a:spcPct val="100000"/>
              </a:lnSpc>
              <a:spcBef>
                <a:spcPts val="0"/>
              </a:spcBef>
              <a:spcAft>
                <a:spcPts val="0"/>
              </a:spcAft>
              <a:buSzPts val="1100"/>
              <a:buChar char="-"/>
            </a:pPr>
            <a:r>
              <a:rPr lang="nl"/>
              <a:t>Niet in gaan op de details vandaag, maar wel even kort uitleggen hoe het model in elkaar zit</a:t>
            </a:r>
            <a:endParaRPr/>
          </a:p>
          <a:p>
            <a:pPr indent="-298450" lvl="0" marL="457200" rtl="0" algn="l">
              <a:lnSpc>
                <a:spcPct val="100000"/>
              </a:lnSpc>
              <a:spcBef>
                <a:spcPts val="0"/>
              </a:spcBef>
              <a:spcAft>
                <a:spcPts val="0"/>
              </a:spcAft>
              <a:buSzPts val="1100"/>
              <a:buChar char="-"/>
            </a:pPr>
            <a:r>
              <a:rPr lang="nl"/>
              <a:t>Inzicht genereren over alle perspectieven heen</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30e30ad80b8_0_4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 name="Google Shape;78;g30e30ad80b8_0_4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nl">
                <a:solidFill>
                  <a:schemeClr val="dk1"/>
                </a:solidFill>
              </a:rPr>
              <a:t>Daar zijn de volgende vervolgstappen uitgekomen. Op de logos zie je welke perspectieven de kern zijn van elke vervolgstap. Gedurende het proces zullen er perspectieven (tijdelijk) worden toegevoegd als de inhoud en/of het proces daarom vraagt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nl">
                <a:solidFill>
                  <a:schemeClr val="dk1"/>
                </a:solidFill>
              </a:rPr>
              <a:t>De 5 gekozen vervolgstappen zijn </a:t>
            </a:r>
            <a:endParaRPr>
              <a:solidFill>
                <a:schemeClr val="dk1"/>
              </a:solidFill>
            </a:endParaRPr>
          </a:p>
          <a:p>
            <a:pPr indent="-298450" lvl="0" marL="457200" rtl="0" algn="l">
              <a:spcBef>
                <a:spcPts val="0"/>
              </a:spcBef>
              <a:spcAft>
                <a:spcPts val="0"/>
              </a:spcAft>
              <a:buClr>
                <a:schemeClr val="dk1"/>
              </a:buClr>
              <a:buSzPts val="1100"/>
              <a:buAutoNum type="arabicPeriod"/>
            </a:pPr>
            <a:r>
              <a:rPr lang="nl">
                <a:solidFill>
                  <a:schemeClr val="dk1"/>
                </a:solidFill>
              </a:rPr>
              <a:t>Omdat jongeren aangeven dat zij weinig rust ervaren in buitenschoolse activiteiten.</a:t>
            </a:r>
            <a:endParaRPr>
              <a:solidFill>
                <a:schemeClr val="dk1"/>
              </a:solidFill>
            </a:endParaRPr>
          </a:p>
          <a:p>
            <a:pPr indent="-298450" lvl="0" marL="457200" rtl="0" algn="l">
              <a:spcBef>
                <a:spcPts val="0"/>
              </a:spcBef>
              <a:spcAft>
                <a:spcPts val="0"/>
              </a:spcAft>
              <a:buClr>
                <a:schemeClr val="dk1"/>
              </a:buClr>
              <a:buSzPts val="1100"/>
              <a:buAutoNum type="arabicPeriod"/>
            </a:pPr>
            <a:r>
              <a:rPr lang="nl">
                <a:solidFill>
                  <a:schemeClr val="dk1"/>
                </a:solidFill>
              </a:rPr>
              <a:t>Omdat jongeren weinig echt contact met elkaar maken en vaak geen realistisch beeld hebben van het gewone leven </a:t>
            </a:r>
            <a:endParaRPr>
              <a:solidFill>
                <a:schemeClr val="dk1"/>
              </a:solidFill>
            </a:endParaRPr>
          </a:p>
          <a:p>
            <a:pPr indent="-298450" lvl="0" marL="457200" rtl="0" algn="l">
              <a:spcBef>
                <a:spcPts val="0"/>
              </a:spcBef>
              <a:spcAft>
                <a:spcPts val="0"/>
              </a:spcAft>
              <a:buClr>
                <a:schemeClr val="dk1"/>
              </a:buClr>
              <a:buSzPts val="1100"/>
              <a:buAutoNum type="arabicPeriod"/>
            </a:pPr>
            <a:r>
              <a:rPr lang="nl">
                <a:solidFill>
                  <a:schemeClr val="dk1"/>
                </a:solidFill>
              </a:rPr>
              <a:t>Omdat ouders de lat ook voor zichzelf hoog leggen en steeds minder het eerlijke gesprek hebben over ouderschap  </a:t>
            </a:r>
            <a:endParaRPr>
              <a:solidFill>
                <a:schemeClr val="dk1"/>
              </a:solidFill>
            </a:endParaRPr>
          </a:p>
          <a:p>
            <a:pPr indent="-298450" lvl="0" marL="457200" rtl="0" algn="l">
              <a:spcBef>
                <a:spcPts val="0"/>
              </a:spcBef>
              <a:spcAft>
                <a:spcPts val="0"/>
              </a:spcAft>
              <a:buClr>
                <a:schemeClr val="dk1"/>
              </a:buClr>
              <a:buSzPts val="1100"/>
              <a:buAutoNum type="arabicPeriod"/>
            </a:pPr>
            <a:r>
              <a:rPr lang="nl">
                <a:solidFill>
                  <a:schemeClr val="dk1"/>
                </a:solidFill>
              </a:rPr>
              <a:t>Omdat ouders, leerkrachten en scholen verschillend naar een kind (kunnen) kijken waardoor er best vaak een verschil is in verwachtingen. Maar ook een kind kan een andere verwachting hebben natuurlijk. </a:t>
            </a:r>
            <a:endParaRPr>
              <a:solidFill>
                <a:schemeClr val="dk1"/>
              </a:solidFill>
            </a:endParaRPr>
          </a:p>
          <a:p>
            <a:pPr indent="-298450" lvl="0" marL="457200" rtl="0" algn="l">
              <a:spcBef>
                <a:spcPts val="0"/>
              </a:spcBef>
              <a:spcAft>
                <a:spcPts val="0"/>
              </a:spcAft>
              <a:buClr>
                <a:schemeClr val="dk1"/>
              </a:buClr>
              <a:buSzPts val="1100"/>
              <a:buAutoNum type="arabicPeriod"/>
            </a:pPr>
            <a:r>
              <a:rPr lang="nl">
                <a:solidFill>
                  <a:schemeClr val="dk1"/>
                </a:solidFill>
              </a:rPr>
              <a:t>Omdat we met zn allen steeds meer beseffen dat jeugdhulp, medicatie of een psycholoog niet altijd het antwoord hoeft te zijn op een zorgvraag.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nl">
                <a:solidFill>
                  <a:schemeClr val="dk1"/>
                </a:solidFill>
              </a:rPr>
              <a:t>Tijd 16.10 uur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298450" lvl="0" marL="457200" rtl="0" algn="l">
              <a:spcBef>
                <a:spcPts val="0"/>
              </a:spcBef>
              <a:spcAft>
                <a:spcPts val="0"/>
              </a:spcAft>
              <a:buClr>
                <a:schemeClr val="dk1"/>
              </a:buClr>
              <a:buSzPts val="1100"/>
              <a:buAutoNum type="arabicPeriod"/>
            </a:pPr>
            <a:r>
              <a:rPr lang="nl">
                <a:solidFill>
                  <a:schemeClr val="dk1"/>
                </a:solidFill>
              </a:rPr>
              <a:t>Bij Lanterfantertijd gaat om het Inbouwen van meer lanterfantertijd in buitenschoolse activiteiten</a:t>
            </a:r>
            <a:endParaRPr>
              <a:solidFill>
                <a:schemeClr val="dk1"/>
              </a:solidFill>
            </a:endParaRPr>
          </a:p>
          <a:p>
            <a:pPr indent="0" lvl="0" marL="0" rtl="0" algn="l">
              <a:spcBef>
                <a:spcPts val="0"/>
              </a:spcBef>
              <a:spcAft>
                <a:spcPts val="0"/>
              </a:spcAft>
              <a:buClr>
                <a:schemeClr val="dk1"/>
              </a:buClr>
              <a:buSzPts val="1100"/>
              <a:buFont typeface="Arial"/>
              <a:buNone/>
            </a:pPr>
            <a:r>
              <a:rPr lang="nl">
                <a:solidFill>
                  <a:schemeClr val="dk1"/>
                </a:solidFill>
              </a:rPr>
              <a:t>Het gaat in deze vervolgstap niet om het creëren van nieuw aanbod, maar om het versterken van het bestaande buitenschoolse aanbod (denk aan: sport, cultuur, muziek, theater) en binnen dit aanbod willen we vervolgens verkennen hoe we meer lanterfantertijd kunnen inbouwen om de prestatiedruk te verlagen. </a:t>
            </a:r>
            <a:endParaRPr>
              <a:solidFill>
                <a:schemeClr val="dk1"/>
              </a:solidFill>
            </a:endParaRPr>
          </a:p>
          <a:p>
            <a:pPr indent="-298450" lvl="0" marL="457200" rtl="0" algn="l">
              <a:spcBef>
                <a:spcPts val="0"/>
              </a:spcBef>
              <a:spcAft>
                <a:spcPts val="0"/>
              </a:spcAft>
              <a:buClr>
                <a:schemeClr val="dk1"/>
              </a:buClr>
              <a:buSzPts val="1100"/>
              <a:buAutoNum type="arabicPeriod"/>
            </a:pPr>
            <a:r>
              <a:rPr lang="nl">
                <a:solidFill>
                  <a:schemeClr val="dk1"/>
                </a:solidFill>
              </a:rPr>
              <a:t>Bij Zelfbeeld en eigen behoeften richten we ons op het Versterken van mentorlessen (in het VO) leerlingen te leren omgaan met uitdagingen in het leven</a:t>
            </a:r>
            <a:endParaRPr>
              <a:solidFill>
                <a:schemeClr val="dk1"/>
              </a:solidFill>
            </a:endParaRPr>
          </a:p>
          <a:p>
            <a:pPr indent="0" lvl="0" marL="0" rtl="0" algn="l">
              <a:spcBef>
                <a:spcPts val="0"/>
              </a:spcBef>
              <a:spcAft>
                <a:spcPts val="0"/>
              </a:spcAft>
              <a:buClr>
                <a:schemeClr val="dk1"/>
              </a:buClr>
              <a:buSzPts val="1100"/>
              <a:buFont typeface="Arial"/>
              <a:buNone/>
            </a:pPr>
            <a:r>
              <a:rPr lang="nl">
                <a:solidFill>
                  <a:schemeClr val="dk1"/>
                </a:solidFill>
              </a:rPr>
              <a:t>Uit de gesprekken met jongeren en docenten bleek dat er een enorme kans is als het gaat om het versterken van de mentorlessen. Enerzijds omdat jongeren behoeften hebben aan meer gesprekken over tegenslagen en hun eigen behoeftes te hebben met leeftijdsgenoten en anderzijds omdat mentoren aangeven nu niet te zijn uitgerust om dit op een goede manier te faciliteren. De mentorles kan een goed opstapje zijn naar het normaliseren van het gesprek tussen jongeren onderling. </a:t>
            </a:r>
            <a:endParaRPr>
              <a:solidFill>
                <a:schemeClr val="dk1"/>
              </a:solidFill>
            </a:endParaRPr>
          </a:p>
          <a:p>
            <a:pPr indent="-298450" lvl="0" marL="457200" rtl="0" algn="l">
              <a:spcBef>
                <a:spcPts val="0"/>
              </a:spcBef>
              <a:spcAft>
                <a:spcPts val="0"/>
              </a:spcAft>
              <a:buClr>
                <a:schemeClr val="dk1"/>
              </a:buClr>
              <a:buSzPts val="1100"/>
              <a:buAutoNum type="arabicPeriod"/>
            </a:pPr>
            <a:r>
              <a:rPr lang="nl">
                <a:solidFill>
                  <a:schemeClr val="dk1"/>
                </a:solidFill>
              </a:rPr>
              <a:t>Lat omlaag hebben we gekozen voor de vervolgstap Programmeren van ‘cultuurevenementen’ voor volwassenen over de uitdagingen in het ouderschap</a:t>
            </a:r>
            <a:endParaRPr>
              <a:solidFill>
                <a:schemeClr val="dk1"/>
              </a:solidFill>
            </a:endParaRPr>
          </a:p>
          <a:p>
            <a:pPr indent="0" lvl="0" marL="0" rtl="0" algn="l">
              <a:spcBef>
                <a:spcPts val="0"/>
              </a:spcBef>
              <a:spcAft>
                <a:spcPts val="0"/>
              </a:spcAft>
              <a:buClr>
                <a:schemeClr val="dk1"/>
              </a:buClr>
              <a:buSzPts val="1100"/>
              <a:buFont typeface="Arial"/>
              <a:buNone/>
            </a:pPr>
            <a:r>
              <a:rPr lang="nl">
                <a:solidFill>
                  <a:schemeClr val="dk1"/>
                </a:solidFill>
              </a:rPr>
              <a:t>Het doel van deze vervolgstap is om ervoor te zorgen dat ouders meer gaan delen over de kwetsbaarheden van het ouderschap met elkaar, zodat ze meer kunnen relativeren en niet alleen de mooie kant meer zien. We weten dat het vooral in het middelbaar onderwijs heel moeilijk is om ouders te bereiken en dat ontspannende activiteiten, zoals cabaret, ted talks, theater, etc.. erg in trek zijn bij deze doelgroep en goed als gesprekstarter kunnen dienen om over het ouderschap te praten. </a:t>
            </a:r>
            <a:endParaRPr>
              <a:solidFill>
                <a:schemeClr val="dk1"/>
              </a:solidFill>
            </a:endParaRPr>
          </a:p>
          <a:p>
            <a:pPr indent="-298450" lvl="0" marL="457200" rtl="0" algn="l">
              <a:spcBef>
                <a:spcPts val="0"/>
              </a:spcBef>
              <a:spcAft>
                <a:spcPts val="0"/>
              </a:spcAft>
              <a:buClr>
                <a:schemeClr val="dk1"/>
              </a:buClr>
              <a:buSzPts val="1100"/>
              <a:buAutoNum type="arabicPeriod"/>
            </a:pPr>
            <a:r>
              <a:rPr lang="nl">
                <a:solidFill>
                  <a:schemeClr val="dk1"/>
                </a:solidFill>
              </a:rPr>
              <a:t>Scoren zonder toetsen is veelomvattend maar richt zich in 2024 op Ontwikkelen van handvatten voor scholen én leerkrachten om te kunnen omgaan met (te) veeleisende ouders. </a:t>
            </a:r>
            <a:endParaRPr>
              <a:solidFill>
                <a:schemeClr val="dk1"/>
              </a:solidFill>
            </a:endParaRPr>
          </a:p>
          <a:p>
            <a:pPr indent="0" lvl="0" marL="0" rtl="0" algn="l">
              <a:spcBef>
                <a:spcPts val="0"/>
              </a:spcBef>
              <a:spcAft>
                <a:spcPts val="0"/>
              </a:spcAft>
              <a:buClr>
                <a:schemeClr val="dk1"/>
              </a:buClr>
              <a:buSzPts val="1100"/>
              <a:buFont typeface="Arial"/>
              <a:buNone/>
            </a:pPr>
            <a:r>
              <a:rPr lang="nl">
                <a:solidFill>
                  <a:schemeClr val="dk1"/>
                </a:solidFill>
              </a:rPr>
              <a:t>De focus van deze vervolgstap ligt op het verlagen van de druk die wordt opgelegd van ouders op leerkrachten om hun kinderen zo goed mogelijk te laten ‘scoren’. Hiervoor is het niet alleen belangrijk om handvatten voor leerkrachten te ontwikkelen om hier zelfverzekerder mee om te kunnen gaan, maar zien we ook een rol van de school die de leerkrachten met haar beleid ondersteund. </a:t>
            </a:r>
            <a:endParaRPr>
              <a:solidFill>
                <a:schemeClr val="dk1"/>
              </a:solidFill>
            </a:endParaRPr>
          </a:p>
          <a:p>
            <a:pPr indent="-298450" lvl="0" marL="457200" rtl="0" algn="l">
              <a:spcBef>
                <a:spcPts val="0"/>
              </a:spcBef>
              <a:spcAft>
                <a:spcPts val="0"/>
              </a:spcAft>
              <a:buClr>
                <a:schemeClr val="dk1"/>
              </a:buClr>
              <a:buSzPts val="1100"/>
              <a:buAutoNum type="arabicPeriod"/>
            </a:pPr>
            <a:r>
              <a:rPr lang="nl">
                <a:solidFill>
                  <a:schemeClr val="dk1"/>
                </a:solidFill>
              </a:rPr>
              <a:t>Bij Perceptie Mentale Zorg ligt de focus op het Aanleren van professionals om een passend antwoord te vinden in de sociale basis</a:t>
            </a:r>
            <a:endParaRPr>
              <a:solidFill>
                <a:schemeClr val="dk1"/>
              </a:solidFill>
            </a:endParaRPr>
          </a:p>
          <a:p>
            <a:pPr indent="0" lvl="0" marL="0" rtl="0" algn="l">
              <a:spcBef>
                <a:spcPts val="0"/>
              </a:spcBef>
              <a:spcAft>
                <a:spcPts val="0"/>
              </a:spcAft>
              <a:buClr>
                <a:schemeClr val="dk1"/>
              </a:buClr>
              <a:buSzPts val="1100"/>
              <a:buFont typeface="Arial"/>
              <a:buNone/>
            </a:pPr>
            <a:r>
              <a:rPr lang="nl">
                <a:solidFill>
                  <a:schemeClr val="dk1"/>
                </a:solidFill>
              </a:rPr>
              <a:t>Het doel van deze vervolgstap is om professionals te leren dat hulpverlenen niet altijd de oplossing is en het vertrouwen te hebben in ouders en jongeren zelf of collega’s in de sociale basis.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nl">
                <a:solidFill>
                  <a:schemeClr val="dk1"/>
                </a:solidFill>
              </a:rPr>
              <a:t>Wat zijn nou knoppen om aan te draaien?</a:t>
            </a:r>
            <a:endParaRPr>
              <a:solidFill>
                <a:schemeClr val="dk1"/>
              </a:solidFill>
            </a:endParaRPr>
          </a:p>
          <a:p>
            <a:pPr indent="-298450" lvl="0" marL="457200" rtl="0" algn="l">
              <a:spcBef>
                <a:spcPts val="0"/>
              </a:spcBef>
              <a:spcAft>
                <a:spcPts val="0"/>
              </a:spcAft>
              <a:buClr>
                <a:schemeClr val="dk1"/>
              </a:buClr>
              <a:buSzPts val="1100"/>
              <a:buChar char="-"/>
            </a:pPr>
            <a:r>
              <a:rPr lang="nl">
                <a:solidFill>
                  <a:schemeClr val="dk1"/>
                </a:solidFill>
              </a:rPr>
              <a:t>complex probleem die we niet van 1 kant kunnen aanvliegen, waarbij alles samenhangt en de maatschappelijke normen de basis zijn van hoe we ons gedragen. En sommige normen zijn niet anders dan vroeger. Kijk bijvoorbeeld naar vergelijken</a:t>
            </a:r>
            <a:endParaRPr>
              <a:solidFill>
                <a:schemeClr val="dk1"/>
              </a:solidFill>
            </a:endParaRPr>
          </a:p>
          <a:p>
            <a:pPr indent="-298450" lvl="0" marL="457200" rtl="0" algn="l">
              <a:spcBef>
                <a:spcPts val="0"/>
              </a:spcBef>
              <a:spcAft>
                <a:spcPts val="0"/>
              </a:spcAft>
              <a:buClr>
                <a:schemeClr val="dk1"/>
              </a:buClr>
              <a:buSzPts val="1100"/>
              <a:buChar char="-"/>
            </a:pPr>
            <a:r>
              <a:rPr lang="nl">
                <a:solidFill>
                  <a:schemeClr val="dk1"/>
                </a:solidFill>
              </a:rPr>
              <a:t>Vergelijken is een biologische behoefte, dus die kunnen we niet veranderen. Tegenwoordig zijn er wel veel meer middelen om te kunnen vergelijken... We vergelijken om te bepalen wie we zelf zijn. Vooral als je tiener bent ben je hier heel erg mee bezig.</a:t>
            </a:r>
            <a:endParaRPr>
              <a:solidFill>
                <a:schemeClr val="dk1"/>
              </a:solidFill>
            </a:endParaRPr>
          </a:p>
          <a:p>
            <a:pPr indent="-298450" lvl="0" marL="457200" rtl="0" algn="l">
              <a:spcBef>
                <a:spcPts val="0"/>
              </a:spcBef>
              <a:spcAft>
                <a:spcPts val="0"/>
              </a:spcAft>
              <a:buClr>
                <a:schemeClr val="dk1"/>
              </a:buClr>
              <a:buSzPts val="1100"/>
              <a:buChar char="-"/>
            </a:pPr>
            <a:r>
              <a:rPr lang="nl">
                <a:solidFill>
                  <a:schemeClr val="dk1"/>
                </a:solidFill>
              </a:rPr>
              <a:t>Als we minder manieren hebben om te vergelijken is het makkelijker om het niet te doen: bijvoorbeeld in het onderwijs, maar ook in de zorg</a:t>
            </a:r>
            <a:endParaRPr>
              <a:solidFill>
                <a:schemeClr val="dk1"/>
              </a:solidFill>
            </a:endParaRPr>
          </a:p>
          <a:p>
            <a:pPr indent="-298450" lvl="0" marL="457200" rtl="0" algn="l">
              <a:spcBef>
                <a:spcPts val="0"/>
              </a:spcBef>
              <a:spcAft>
                <a:spcPts val="0"/>
              </a:spcAft>
              <a:buClr>
                <a:schemeClr val="dk1"/>
              </a:buClr>
              <a:buSzPts val="1100"/>
              <a:buChar char="-"/>
            </a:pPr>
            <a:r>
              <a:rPr lang="nl">
                <a:solidFill>
                  <a:schemeClr val="dk1"/>
                </a:solidFill>
              </a:rPr>
              <a:t>Maar je kunt ook minder vergelijken door een beter zelfbeeld te hebben, want je hebt als je zelfverzekerder bent het ook minder nodig om te vergelijken… dat geldt niet alleen voor jongeren, maar ook voor volwassenen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nl">
                <a:solidFill>
                  <a:schemeClr val="dk1"/>
                </a:solidFill>
              </a:rPr>
              <a:t>En zo zijn we uitgekomen op 5 knoppen, 5 co-creatie sessie die van verschillende kanten draaien aan het systeem op prestatiedruk tegen te gaan of om de positieven kanten juist te benutten.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nl">
                <a:solidFill>
                  <a:schemeClr val="dk1"/>
                </a:solidFill>
              </a:rPr>
              <a:t>Vandaag wil ik jullie heel kort door de 5 sessies heen meenemen.</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0e30ad80b8_0_3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 name="Google Shape;93;g30e30ad80b8_0_3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nl">
                <a:solidFill>
                  <a:schemeClr val="dk1"/>
                </a:solidFill>
              </a:rPr>
              <a:t>4: Stellingen gedaan en iedereen eigen portfolio laten ontwerpen waar geen cijfers in mogen staan. </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0e30ad80b8_0_9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 name="Google Shape;106;g30e30ad80b8_0_9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nl">
                <a:solidFill>
                  <a:schemeClr val="dk1"/>
                </a:solidFill>
                <a:latin typeface="Montserrat SemiBold"/>
                <a:ea typeface="Montserrat SemiBold"/>
                <a:cs typeface="Montserrat SemiBold"/>
                <a:sym typeface="Montserrat SemiBold"/>
              </a:rPr>
              <a:t>Waar we eigenlijk steeds op terugkomen is op de communicatie en relaties in de pedagogische driehoek tussen kind, ouder en leerkracht</a:t>
            </a:r>
            <a:endParaRPr>
              <a:solidFill>
                <a:schemeClr val="dk1"/>
              </a:solidFill>
              <a:latin typeface="Montserrat SemiBold"/>
              <a:ea typeface="Montserrat SemiBold"/>
              <a:cs typeface="Montserrat SemiBold"/>
              <a:sym typeface="Montserrat SemiBold"/>
            </a:endParaRPr>
          </a:p>
          <a:p>
            <a:pPr indent="0" lvl="0" marL="0" rtl="0" algn="l">
              <a:lnSpc>
                <a:spcPct val="100000"/>
              </a:lnSpc>
              <a:spcBef>
                <a:spcPts val="0"/>
              </a:spcBef>
              <a:spcAft>
                <a:spcPts val="0"/>
              </a:spcAft>
              <a:buSzPts val="1100"/>
              <a:buNone/>
            </a:pPr>
            <a:r>
              <a:t/>
            </a:r>
            <a:endParaRPr>
              <a:solidFill>
                <a:schemeClr val="dk1"/>
              </a:solidFill>
              <a:latin typeface="Montserrat SemiBold"/>
              <a:ea typeface="Montserrat SemiBold"/>
              <a:cs typeface="Montserrat SemiBold"/>
              <a:sym typeface="Montserrat SemiBold"/>
            </a:endParaRPr>
          </a:p>
          <a:p>
            <a:pPr indent="0" lvl="0" marL="0" rtl="0" algn="l">
              <a:lnSpc>
                <a:spcPct val="100000"/>
              </a:lnSpc>
              <a:spcBef>
                <a:spcPts val="0"/>
              </a:spcBef>
              <a:spcAft>
                <a:spcPts val="0"/>
              </a:spcAft>
              <a:buSzPts val="1100"/>
              <a:buNone/>
            </a:pPr>
            <a:r>
              <a:rPr lang="nl">
                <a:solidFill>
                  <a:schemeClr val="dk1"/>
                </a:solidFill>
                <a:latin typeface="Montserrat SemiBold"/>
                <a:ea typeface="Montserrat SemiBold"/>
                <a:cs typeface="Montserrat SemiBold"/>
                <a:sym typeface="Montserrat SemiBold"/>
              </a:rPr>
              <a:t>Leerkracht is natuurlijk ook een pedagogisch medewerker van de kinderopvang of de bso. </a:t>
            </a:r>
            <a:endParaRPr>
              <a:solidFill>
                <a:schemeClr val="dk1"/>
              </a:solidFill>
              <a:latin typeface="Montserrat SemiBold"/>
              <a:ea typeface="Montserrat SemiBold"/>
              <a:cs typeface="Montserrat SemiBold"/>
              <a:sym typeface="Montserrat SemiBo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314775ba24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 name="Google Shape;117;g314775ba240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t/>
            </a:r>
            <a:endParaRPr>
              <a:solidFill>
                <a:schemeClr val="dk1"/>
              </a:solidFill>
              <a:latin typeface="Montserrat Medium"/>
              <a:ea typeface="Montserrat Medium"/>
              <a:cs typeface="Montserrat Medium"/>
              <a:sym typeface="Montserrat Medium"/>
            </a:endParaRPr>
          </a:p>
          <a:p>
            <a:pPr indent="0" lvl="0" marL="0" rtl="0" algn="l">
              <a:lnSpc>
                <a:spcPct val="100000"/>
              </a:lnSpc>
              <a:spcBef>
                <a:spcPts val="0"/>
              </a:spcBef>
              <a:spcAft>
                <a:spcPts val="0"/>
              </a:spcAft>
              <a:buSzPts val="1100"/>
              <a:buNone/>
            </a:pPr>
            <a:r>
              <a:rPr lang="nl">
                <a:solidFill>
                  <a:schemeClr val="dk1"/>
                </a:solidFill>
                <a:latin typeface="Montserrat SemiBold"/>
                <a:ea typeface="Montserrat SemiBold"/>
                <a:cs typeface="Montserrat SemiBold"/>
                <a:sym typeface="Montserrat SemiBold"/>
              </a:rPr>
              <a:t>Dit thema richt zich dus op basisschoolleerlingen en op deze vervolgstap. </a:t>
            </a:r>
            <a:endParaRPr>
              <a:solidFill>
                <a:schemeClr val="dk1"/>
              </a:solidFill>
              <a:latin typeface="Montserrat SemiBold"/>
              <a:ea typeface="Montserrat SemiBold"/>
              <a:cs typeface="Montserrat SemiBold"/>
              <a:sym typeface="Montserrat SemiBo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0e30ad80b8_0_3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g30e30ad80b8_0_3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nl">
                <a:solidFill>
                  <a:schemeClr val="dk1"/>
                </a:solidFill>
                <a:latin typeface="Montserrat SemiBold"/>
                <a:ea typeface="Montserrat SemiBold"/>
                <a:cs typeface="Montserrat SemiBold"/>
                <a:sym typeface="Montserrat SemiBold"/>
              </a:rPr>
              <a:t>https://www.menti.com/aldiajgxftma</a:t>
            </a:r>
            <a:endParaRPr>
              <a:solidFill>
                <a:schemeClr val="dk1"/>
              </a:solidFill>
              <a:latin typeface="Montserrat SemiBold"/>
              <a:ea typeface="Montserrat SemiBold"/>
              <a:cs typeface="Montserrat SemiBold"/>
              <a:sym typeface="Montserrat SemiBold"/>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14775ba240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14775ba240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nl"/>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5.png"/><Relationship Id="rId4" Type="http://schemas.openxmlformats.org/officeDocument/2006/relationships/image" Target="../media/image1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png"/><Relationship Id="rId4" Type="http://schemas.openxmlformats.org/officeDocument/2006/relationships/image" Target="../media/image1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5.png"/><Relationship Id="rId4" Type="http://schemas.openxmlformats.org/officeDocument/2006/relationships/image" Target="../media/image16.png"/><Relationship Id="rId5"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18.jpg"/><Relationship Id="rId5" Type="http://schemas.openxmlformats.org/officeDocument/2006/relationships/image" Target="../media/image10.jpg"/><Relationship Id="rId6" Type="http://schemas.openxmlformats.org/officeDocument/2006/relationships/image" Target="../media/image21.png"/><Relationship Id="rId7"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pic>
        <p:nvPicPr>
          <p:cNvPr id="56" name="Google Shape;56;p13"/>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94E46"/>
        </a:solidFill>
      </p:bgPr>
    </p:bg>
    <p:spTree>
      <p:nvGrpSpPr>
        <p:cNvPr id="136" name="Shape 136"/>
        <p:cNvGrpSpPr/>
        <p:nvPr/>
      </p:nvGrpSpPr>
      <p:grpSpPr>
        <a:xfrm>
          <a:off x="0" y="0"/>
          <a:ext cx="0" cy="0"/>
          <a:chOff x="0" y="0"/>
          <a:chExt cx="0" cy="0"/>
        </a:xfrm>
      </p:grpSpPr>
      <p:sp>
        <p:nvSpPr>
          <p:cNvPr id="137" name="Google Shape;137;p22"/>
          <p:cNvSpPr txBox="1"/>
          <p:nvPr/>
        </p:nvSpPr>
        <p:spPr>
          <a:xfrm>
            <a:off x="1217700" y="1998150"/>
            <a:ext cx="6708600" cy="114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nl" sz="2600">
                <a:solidFill>
                  <a:schemeClr val="lt1"/>
                </a:solidFill>
                <a:latin typeface="Montserrat Medium"/>
                <a:ea typeface="Montserrat Medium"/>
                <a:cs typeface="Montserrat Medium"/>
                <a:sym typeface="Montserrat Medium"/>
              </a:rPr>
              <a:t>Ik vind het leuk om het thuis over mijn schooldag te hebben.</a:t>
            </a:r>
            <a:endParaRPr i="1" sz="2600">
              <a:solidFill>
                <a:schemeClr val="lt1"/>
              </a:solidFill>
              <a:latin typeface="Montserrat Medium"/>
              <a:ea typeface="Montserrat Medium"/>
              <a:cs typeface="Montserrat Medium"/>
              <a:sym typeface="Montserrat Medium"/>
            </a:endParaRPr>
          </a:p>
        </p:txBody>
      </p:sp>
      <p:sp>
        <p:nvSpPr>
          <p:cNvPr id="138" name="Google Shape;138;p22"/>
          <p:cNvSpPr txBox="1"/>
          <p:nvPr/>
        </p:nvSpPr>
        <p:spPr>
          <a:xfrm>
            <a:off x="419925" y="460375"/>
            <a:ext cx="4450800" cy="32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nl" sz="1500">
                <a:solidFill>
                  <a:schemeClr val="lt1"/>
                </a:solidFill>
                <a:latin typeface="Montserrat ExtraBold"/>
                <a:ea typeface="Montserrat ExtraBold"/>
                <a:cs typeface="Montserrat ExtraBold"/>
                <a:sym typeface="Montserrat ExtraBold"/>
              </a:rPr>
              <a:t>Stelling 1:</a:t>
            </a:r>
            <a:endParaRPr sz="1500">
              <a:solidFill>
                <a:schemeClr val="lt1"/>
              </a:solidFill>
              <a:latin typeface="Montserrat ExtraBold"/>
              <a:ea typeface="Montserrat ExtraBold"/>
              <a:cs typeface="Montserrat ExtraBold"/>
              <a:sym typeface="Montserrat ExtraBo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EEDA"/>
        </a:solidFill>
      </p:bgPr>
    </p:bg>
    <p:spTree>
      <p:nvGrpSpPr>
        <p:cNvPr id="142" name="Shape 142"/>
        <p:cNvGrpSpPr/>
        <p:nvPr/>
      </p:nvGrpSpPr>
      <p:grpSpPr>
        <a:xfrm>
          <a:off x="0" y="0"/>
          <a:ext cx="0" cy="0"/>
          <a:chOff x="0" y="0"/>
          <a:chExt cx="0" cy="0"/>
        </a:xfrm>
      </p:grpSpPr>
      <p:sp>
        <p:nvSpPr>
          <p:cNvPr id="143" name="Google Shape;143;p23"/>
          <p:cNvSpPr txBox="1"/>
          <p:nvPr/>
        </p:nvSpPr>
        <p:spPr>
          <a:xfrm>
            <a:off x="989850" y="2105688"/>
            <a:ext cx="7164300" cy="175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nl" sz="2000">
                <a:solidFill>
                  <a:srgbClr val="194E46"/>
                </a:solidFill>
                <a:latin typeface="Montserrat Medium"/>
                <a:ea typeface="Montserrat Medium"/>
                <a:cs typeface="Montserrat Medium"/>
                <a:sym typeface="Montserrat Medium"/>
              </a:rPr>
              <a:t>“Ligt er echt aan wat voor dag het is. Als het een leuke schooldag is dan vertel ik het, maar niet altijd.”</a:t>
            </a:r>
            <a:endParaRPr i="1" sz="2000">
              <a:solidFill>
                <a:srgbClr val="194E46"/>
              </a:solidFill>
              <a:latin typeface="Montserrat Medium"/>
              <a:ea typeface="Montserrat Medium"/>
              <a:cs typeface="Montserrat Medium"/>
              <a:sym typeface="Montserrat Medium"/>
            </a:endParaRPr>
          </a:p>
          <a:p>
            <a:pPr indent="0" lvl="0" marL="0" rtl="0" algn="ctr">
              <a:spcBef>
                <a:spcPts val="0"/>
              </a:spcBef>
              <a:spcAft>
                <a:spcPts val="0"/>
              </a:spcAft>
              <a:buNone/>
            </a:pPr>
            <a:r>
              <a:t/>
            </a:r>
            <a:endParaRPr sz="2000">
              <a:solidFill>
                <a:srgbClr val="194E46"/>
              </a:solidFill>
              <a:latin typeface="Montserrat Medium"/>
              <a:ea typeface="Montserrat Medium"/>
              <a:cs typeface="Montserrat Medium"/>
              <a:sym typeface="Montserrat Medium"/>
            </a:endParaRPr>
          </a:p>
          <a:p>
            <a:pPr indent="0" lvl="0" marL="0" rtl="0" algn="ctr">
              <a:spcBef>
                <a:spcPts val="0"/>
              </a:spcBef>
              <a:spcAft>
                <a:spcPts val="0"/>
              </a:spcAft>
              <a:buNone/>
            </a:pPr>
            <a:r>
              <a:rPr b="1" i="1" lang="nl" sz="2000">
                <a:solidFill>
                  <a:srgbClr val="194E46"/>
                </a:solidFill>
                <a:latin typeface="Montserrat"/>
                <a:ea typeface="Montserrat"/>
                <a:cs typeface="Montserrat"/>
                <a:sym typeface="Montserrat"/>
              </a:rPr>
              <a:t>Kind, bovenbouw</a:t>
            </a:r>
            <a:endParaRPr b="1" sz="2000">
              <a:solidFill>
                <a:srgbClr val="194E46"/>
              </a:solidFill>
              <a:latin typeface="Montserrat"/>
              <a:ea typeface="Montserrat"/>
              <a:cs typeface="Montserrat"/>
              <a:sym typeface="Montserrat"/>
            </a:endParaRPr>
          </a:p>
        </p:txBody>
      </p:sp>
      <p:sp>
        <p:nvSpPr>
          <p:cNvPr id="144" name="Google Shape;144;p23"/>
          <p:cNvSpPr txBox="1"/>
          <p:nvPr/>
        </p:nvSpPr>
        <p:spPr>
          <a:xfrm>
            <a:off x="3949650" y="1284913"/>
            <a:ext cx="12447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nl" sz="9000">
                <a:solidFill>
                  <a:srgbClr val="194E46"/>
                </a:solidFill>
                <a:latin typeface="Montserrat Medium"/>
                <a:ea typeface="Montserrat Medium"/>
                <a:cs typeface="Montserrat Medium"/>
                <a:sym typeface="Montserrat Medium"/>
              </a:rPr>
              <a:t>“</a:t>
            </a:r>
            <a:endParaRPr sz="9000">
              <a:solidFill>
                <a:srgbClr val="194E46"/>
              </a:solidFill>
              <a:latin typeface="Montserrat Medium"/>
              <a:ea typeface="Montserrat Medium"/>
              <a:cs typeface="Montserrat Medium"/>
              <a:sym typeface="Montserrat Medium"/>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EEDA"/>
        </a:solidFill>
      </p:bgPr>
    </p:bg>
    <p:spTree>
      <p:nvGrpSpPr>
        <p:cNvPr id="148" name="Shape 148"/>
        <p:cNvGrpSpPr/>
        <p:nvPr/>
      </p:nvGrpSpPr>
      <p:grpSpPr>
        <a:xfrm>
          <a:off x="0" y="0"/>
          <a:ext cx="0" cy="0"/>
          <a:chOff x="0" y="0"/>
          <a:chExt cx="0" cy="0"/>
        </a:xfrm>
      </p:grpSpPr>
      <p:sp>
        <p:nvSpPr>
          <p:cNvPr id="149" name="Google Shape;149;p24"/>
          <p:cNvSpPr txBox="1"/>
          <p:nvPr/>
        </p:nvSpPr>
        <p:spPr>
          <a:xfrm>
            <a:off x="698475" y="1344325"/>
            <a:ext cx="3397200" cy="213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600"/>
              </a:spcAft>
              <a:buNone/>
            </a:pPr>
            <a:r>
              <a:rPr lang="nl" sz="1600">
                <a:solidFill>
                  <a:srgbClr val="194E46"/>
                </a:solidFill>
                <a:latin typeface="Montserrat Medium"/>
                <a:ea typeface="Montserrat Medium"/>
                <a:cs typeface="Montserrat Medium"/>
                <a:sym typeface="Montserrat Medium"/>
              </a:rPr>
              <a:t>Ouders blijven </a:t>
            </a:r>
            <a:r>
              <a:rPr b="1" lang="nl" sz="1600">
                <a:solidFill>
                  <a:srgbClr val="194E46"/>
                </a:solidFill>
                <a:latin typeface="Montserrat"/>
                <a:ea typeface="Montserrat"/>
                <a:cs typeface="Montserrat"/>
                <a:sym typeface="Montserrat"/>
              </a:rPr>
              <a:t>doorvragen</a:t>
            </a:r>
            <a:r>
              <a:rPr lang="nl" sz="1600">
                <a:solidFill>
                  <a:srgbClr val="194E46"/>
                </a:solidFill>
                <a:latin typeface="Montserrat Medium"/>
                <a:ea typeface="Montserrat Medium"/>
                <a:cs typeface="Montserrat Medium"/>
                <a:sym typeface="Montserrat Medium"/>
              </a:rPr>
              <a:t> over een schooldag, dit maakt dat kinderen soms liegen over hoe ze een schooldag vonden om een </a:t>
            </a:r>
            <a:r>
              <a:rPr b="1" lang="nl" sz="1600">
                <a:solidFill>
                  <a:srgbClr val="194E46"/>
                </a:solidFill>
                <a:latin typeface="Montserrat"/>
                <a:ea typeface="Montserrat"/>
                <a:cs typeface="Montserrat"/>
                <a:sym typeface="Montserrat"/>
              </a:rPr>
              <a:t>vragenvuur te ontwijken</a:t>
            </a:r>
            <a:r>
              <a:rPr lang="nl" sz="1600">
                <a:solidFill>
                  <a:srgbClr val="194E46"/>
                </a:solidFill>
                <a:latin typeface="Montserrat Medium"/>
                <a:ea typeface="Montserrat Medium"/>
                <a:cs typeface="Montserrat Medium"/>
                <a:sym typeface="Montserrat Medium"/>
              </a:rPr>
              <a:t>, of in het gesprek weglopen.</a:t>
            </a:r>
            <a:endParaRPr sz="1600">
              <a:solidFill>
                <a:srgbClr val="194E46"/>
              </a:solidFill>
              <a:latin typeface="Montserrat Medium"/>
              <a:ea typeface="Montserrat Medium"/>
              <a:cs typeface="Montserrat Medium"/>
              <a:sym typeface="Montserrat Medium"/>
            </a:endParaRPr>
          </a:p>
        </p:txBody>
      </p:sp>
      <p:sp>
        <p:nvSpPr>
          <p:cNvPr id="150" name="Google Shape;150;p24"/>
          <p:cNvSpPr txBox="1"/>
          <p:nvPr/>
        </p:nvSpPr>
        <p:spPr>
          <a:xfrm>
            <a:off x="4914575" y="1344325"/>
            <a:ext cx="3397200" cy="1563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600"/>
              </a:spcAft>
              <a:buNone/>
            </a:pPr>
            <a:r>
              <a:rPr lang="nl" sz="1600">
                <a:solidFill>
                  <a:srgbClr val="194E46"/>
                </a:solidFill>
                <a:latin typeface="Montserrat Medium"/>
                <a:ea typeface="Montserrat Medium"/>
                <a:cs typeface="Montserrat Medium"/>
                <a:sym typeface="Montserrat Medium"/>
              </a:rPr>
              <a:t>Wanneer ouders in gesprek gaan met hun kind willen ze vaak een </a:t>
            </a:r>
            <a:r>
              <a:rPr b="1" lang="nl" sz="1600">
                <a:solidFill>
                  <a:srgbClr val="194E46"/>
                </a:solidFill>
                <a:latin typeface="Montserrat"/>
                <a:ea typeface="Montserrat"/>
                <a:cs typeface="Montserrat"/>
                <a:sym typeface="Montserrat"/>
              </a:rPr>
              <a:t>cijfer weten,</a:t>
            </a:r>
            <a:r>
              <a:rPr lang="nl" sz="1600">
                <a:solidFill>
                  <a:srgbClr val="194E46"/>
                </a:solidFill>
                <a:latin typeface="Montserrat Medium"/>
                <a:ea typeface="Montserrat Medium"/>
                <a:cs typeface="Montserrat Medium"/>
                <a:sym typeface="Montserrat Medium"/>
              </a:rPr>
              <a:t> maar dat is helemaal niet waar het over gaat.</a:t>
            </a:r>
            <a:endParaRPr>
              <a:solidFill>
                <a:srgbClr val="194E46"/>
              </a:solidFill>
            </a:endParaRPr>
          </a:p>
        </p:txBody>
      </p:sp>
      <p:sp>
        <p:nvSpPr>
          <p:cNvPr id="151" name="Google Shape;151;p24"/>
          <p:cNvSpPr txBox="1"/>
          <p:nvPr/>
        </p:nvSpPr>
        <p:spPr>
          <a:xfrm>
            <a:off x="419925" y="460375"/>
            <a:ext cx="4450800" cy="32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nl" sz="1500">
                <a:solidFill>
                  <a:srgbClr val="194E46"/>
                </a:solidFill>
                <a:latin typeface="Montserrat ExtraBold"/>
                <a:ea typeface="Montserrat ExtraBold"/>
                <a:cs typeface="Montserrat ExtraBold"/>
                <a:sym typeface="Montserrat ExtraBold"/>
              </a:rPr>
              <a:t>Conclusie antwoorden:</a:t>
            </a:r>
            <a:endParaRPr sz="1500">
              <a:solidFill>
                <a:srgbClr val="194E46"/>
              </a:solidFill>
              <a:latin typeface="Montserrat ExtraBold"/>
              <a:ea typeface="Montserrat ExtraBold"/>
              <a:cs typeface="Montserrat ExtraBold"/>
              <a:sym typeface="Montserrat ExtraBo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94E46"/>
        </a:solidFill>
      </p:bgPr>
    </p:bg>
    <p:spTree>
      <p:nvGrpSpPr>
        <p:cNvPr id="155" name="Shape 155"/>
        <p:cNvGrpSpPr/>
        <p:nvPr/>
      </p:nvGrpSpPr>
      <p:grpSpPr>
        <a:xfrm>
          <a:off x="0" y="0"/>
          <a:ext cx="0" cy="0"/>
          <a:chOff x="0" y="0"/>
          <a:chExt cx="0" cy="0"/>
        </a:xfrm>
      </p:grpSpPr>
      <p:sp>
        <p:nvSpPr>
          <p:cNvPr id="156" name="Google Shape;156;p25"/>
          <p:cNvSpPr txBox="1"/>
          <p:nvPr/>
        </p:nvSpPr>
        <p:spPr>
          <a:xfrm>
            <a:off x="1217700" y="1998150"/>
            <a:ext cx="6708600" cy="114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nl" sz="2600">
                <a:solidFill>
                  <a:schemeClr val="lt1"/>
                </a:solidFill>
                <a:latin typeface="Montserrat Medium"/>
                <a:ea typeface="Montserrat Medium"/>
                <a:cs typeface="Montserrat Medium"/>
                <a:sym typeface="Montserrat Medium"/>
              </a:rPr>
              <a:t>Ik kan het makkelijk accepteren als ik een doel niet behaal.</a:t>
            </a:r>
            <a:endParaRPr i="1" sz="2600">
              <a:solidFill>
                <a:schemeClr val="lt1"/>
              </a:solidFill>
              <a:latin typeface="Montserrat Medium"/>
              <a:ea typeface="Montserrat Medium"/>
              <a:cs typeface="Montserrat Medium"/>
              <a:sym typeface="Montserrat Medium"/>
            </a:endParaRPr>
          </a:p>
        </p:txBody>
      </p:sp>
      <p:sp>
        <p:nvSpPr>
          <p:cNvPr id="157" name="Google Shape;157;p25"/>
          <p:cNvSpPr txBox="1"/>
          <p:nvPr/>
        </p:nvSpPr>
        <p:spPr>
          <a:xfrm>
            <a:off x="419925" y="460375"/>
            <a:ext cx="4450800" cy="32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nl" sz="1500">
                <a:solidFill>
                  <a:schemeClr val="lt1"/>
                </a:solidFill>
                <a:latin typeface="Montserrat ExtraBold"/>
                <a:ea typeface="Montserrat ExtraBold"/>
                <a:cs typeface="Montserrat ExtraBold"/>
                <a:sym typeface="Montserrat ExtraBold"/>
              </a:rPr>
              <a:t>Stelling 2:</a:t>
            </a:r>
            <a:endParaRPr sz="1500">
              <a:solidFill>
                <a:schemeClr val="lt1"/>
              </a:solidFill>
              <a:latin typeface="Montserrat ExtraBold"/>
              <a:ea typeface="Montserrat ExtraBold"/>
              <a:cs typeface="Montserrat ExtraBold"/>
              <a:sym typeface="Montserrat ExtraBo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EEDA"/>
        </a:solidFill>
      </p:bgPr>
    </p:bg>
    <p:spTree>
      <p:nvGrpSpPr>
        <p:cNvPr id="161" name="Shape 161"/>
        <p:cNvGrpSpPr/>
        <p:nvPr/>
      </p:nvGrpSpPr>
      <p:grpSpPr>
        <a:xfrm>
          <a:off x="0" y="0"/>
          <a:ext cx="0" cy="0"/>
          <a:chOff x="0" y="0"/>
          <a:chExt cx="0" cy="0"/>
        </a:xfrm>
      </p:grpSpPr>
      <p:sp>
        <p:nvSpPr>
          <p:cNvPr id="162" name="Google Shape;162;p26"/>
          <p:cNvSpPr txBox="1"/>
          <p:nvPr/>
        </p:nvSpPr>
        <p:spPr>
          <a:xfrm>
            <a:off x="1217700" y="1741975"/>
            <a:ext cx="6708600" cy="245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i="1" lang="nl" sz="2000">
                <a:solidFill>
                  <a:srgbClr val="194E46"/>
                </a:solidFill>
                <a:latin typeface="Montserrat Medium"/>
                <a:ea typeface="Montserrat Medium"/>
                <a:cs typeface="Montserrat Medium"/>
                <a:sym typeface="Montserrat Medium"/>
              </a:rPr>
              <a:t>“Soms denk ik; dit is z</a:t>
            </a:r>
            <a:r>
              <a:rPr b="1" i="1" lang="nl" sz="2000">
                <a:solidFill>
                  <a:srgbClr val="194E46"/>
                </a:solidFill>
                <a:latin typeface="Montserrat"/>
                <a:ea typeface="Montserrat"/>
                <a:cs typeface="Montserrat"/>
                <a:sym typeface="Montserrat"/>
              </a:rPr>
              <a:t>o </a:t>
            </a:r>
            <a:r>
              <a:rPr b="1" i="1" lang="nl" sz="2000">
                <a:solidFill>
                  <a:srgbClr val="194E46"/>
                </a:solidFill>
                <a:latin typeface="Montserrat"/>
                <a:ea typeface="Montserrat"/>
                <a:cs typeface="Montserrat"/>
                <a:sym typeface="Montserrat"/>
              </a:rPr>
              <a:t>makkelijk</a:t>
            </a:r>
            <a:r>
              <a:rPr i="1" lang="nl" sz="2000">
                <a:solidFill>
                  <a:srgbClr val="194E46"/>
                </a:solidFill>
                <a:latin typeface="Montserrat Medium"/>
                <a:ea typeface="Montserrat Medium"/>
                <a:cs typeface="Montserrat Medium"/>
                <a:sym typeface="Montserrat Medium"/>
              </a:rPr>
              <a:t> en toch heb ik een toets </a:t>
            </a:r>
            <a:r>
              <a:rPr b="1" i="1" lang="nl" sz="2000">
                <a:solidFill>
                  <a:srgbClr val="194E46"/>
                </a:solidFill>
                <a:latin typeface="Montserrat"/>
                <a:ea typeface="Montserrat"/>
                <a:cs typeface="Montserrat"/>
                <a:sym typeface="Montserrat"/>
              </a:rPr>
              <a:t>niet gehaald</a:t>
            </a:r>
            <a:r>
              <a:rPr i="1" lang="nl" sz="2000">
                <a:solidFill>
                  <a:srgbClr val="194E46"/>
                </a:solidFill>
                <a:latin typeface="Montserrat Medium"/>
                <a:ea typeface="Montserrat Medium"/>
                <a:cs typeface="Montserrat Medium"/>
                <a:sym typeface="Montserrat Medium"/>
              </a:rPr>
              <a:t>. Het is een beetje raar, maar soms ga ik dan iets doen wat ik niet zo leuk vind. Bijvoorbeeld de blaadjes opruimen in de tuin. Dan geef ik mezelf </a:t>
            </a:r>
            <a:r>
              <a:rPr b="1" i="1" lang="nl" sz="2000">
                <a:solidFill>
                  <a:srgbClr val="194E46"/>
                </a:solidFill>
                <a:latin typeface="Montserrat"/>
                <a:ea typeface="Montserrat"/>
                <a:cs typeface="Montserrat"/>
                <a:sym typeface="Montserrat"/>
              </a:rPr>
              <a:t>strafcorvee</a:t>
            </a:r>
            <a:r>
              <a:rPr i="1" lang="nl" sz="2000">
                <a:solidFill>
                  <a:srgbClr val="194E46"/>
                </a:solidFill>
                <a:latin typeface="Montserrat Medium"/>
                <a:ea typeface="Montserrat Medium"/>
                <a:cs typeface="Montserrat Medium"/>
                <a:sym typeface="Montserrat Medium"/>
              </a:rPr>
              <a:t>.”</a:t>
            </a:r>
            <a:endParaRPr i="1" sz="2000">
              <a:solidFill>
                <a:srgbClr val="194E46"/>
              </a:solidFill>
              <a:latin typeface="Montserrat Medium"/>
              <a:ea typeface="Montserrat Medium"/>
              <a:cs typeface="Montserrat Medium"/>
              <a:sym typeface="Montserrat Medium"/>
            </a:endParaRPr>
          </a:p>
          <a:p>
            <a:pPr indent="0" lvl="0" marL="0" rtl="0" algn="l">
              <a:spcBef>
                <a:spcPts val="0"/>
              </a:spcBef>
              <a:spcAft>
                <a:spcPts val="0"/>
              </a:spcAft>
              <a:buNone/>
            </a:pPr>
            <a:r>
              <a:t/>
            </a:r>
            <a:endParaRPr sz="2000">
              <a:solidFill>
                <a:srgbClr val="194E46"/>
              </a:solidFill>
              <a:latin typeface="Montserrat Medium"/>
              <a:ea typeface="Montserrat Medium"/>
              <a:cs typeface="Montserrat Medium"/>
              <a:sym typeface="Montserrat Medium"/>
            </a:endParaRPr>
          </a:p>
          <a:p>
            <a:pPr indent="0" lvl="0" marL="0" rtl="0" algn="ctr">
              <a:spcBef>
                <a:spcPts val="0"/>
              </a:spcBef>
              <a:spcAft>
                <a:spcPts val="0"/>
              </a:spcAft>
              <a:buNone/>
            </a:pPr>
            <a:r>
              <a:rPr b="1" i="1" lang="nl" sz="2000">
                <a:solidFill>
                  <a:srgbClr val="194E46"/>
                </a:solidFill>
                <a:latin typeface="Montserrat"/>
                <a:ea typeface="Montserrat"/>
                <a:cs typeface="Montserrat"/>
                <a:sym typeface="Montserrat"/>
              </a:rPr>
              <a:t>Kind</a:t>
            </a:r>
            <a:r>
              <a:rPr b="1" i="1" lang="nl" sz="2000">
                <a:solidFill>
                  <a:srgbClr val="194E46"/>
                </a:solidFill>
                <a:latin typeface="Montserrat"/>
                <a:ea typeface="Montserrat"/>
                <a:cs typeface="Montserrat"/>
                <a:sym typeface="Montserrat"/>
              </a:rPr>
              <a:t>, groep 7</a:t>
            </a:r>
            <a:endParaRPr b="1" i="1" sz="2000">
              <a:solidFill>
                <a:srgbClr val="194E46"/>
              </a:solidFill>
              <a:latin typeface="Montserrat"/>
              <a:ea typeface="Montserrat"/>
              <a:cs typeface="Montserrat"/>
              <a:sym typeface="Montserrat"/>
            </a:endParaRPr>
          </a:p>
          <a:p>
            <a:pPr indent="0" lvl="0" marL="0" rtl="0" algn="ctr">
              <a:spcBef>
                <a:spcPts val="0"/>
              </a:spcBef>
              <a:spcAft>
                <a:spcPts val="0"/>
              </a:spcAft>
              <a:buNone/>
            </a:pPr>
            <a:r>
              <a:t/>
            </a:r>
            <a:endParaRPr sz="2000">
              <a:solidFill>
                <a:srgbClr val="194E46"/>
              </a:solidFill>
              <a:latin typeface="Montserrat Medium"/>
              <a:ea typeface="Montserrat Medium"/>
              <a:cs typeface="Montserrat Medium"/>
              <a:sym typeface="Montserrat Medium"/>
            </a:endParaRPr>
          </a:p>
          <a:p>
            <a:pPr indent="0" lvl="0" marL="0" rtl="0" algn="ctr">
              <a:spcBef>
                <a:spcPts val="0"/>
              </a:spcBef>
              <a:spcAft>
                <a:spcPts val="0"/>
              </a:spcAft>
              <a:buNone/>
            </a:pPr>
            <a:r>
              <a:t/>
            </a:r>
            <a:endParaRPr b="1" sz="2000">
              <a:solidFill>
                <a:srgbClr val="194E46"/>
              </a:solidFill>
              <a:latin typeface="Montserrat"/>
              <a:ea typeface="Montserrat"/>
              <a:cs typeface="Montserrat"/>
              <a:sym typeface="Montserrat"/>
            </a:endParaRPr>
          </a:p>
        </p:txBody>
      </p:sp>
      <p:sp>
        <p:nvSpPr>
          <p:cNvPr id="163" name="Google Shape;163;p26"/>
          <p:cNvSpPr txBox="1"/>
          <p:nvPr/>
        </p:nvSpPr>
        <p:spPr>
          <a:xfrm>
            <a:off x="3949650" y="921200"/>
            <a:ext cx="12447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nl" sz="9000">
                <a:solidFill>
                  <a:srgbClr val="194E46"/>
                </a:solidFill>
                <a:latin typeface="Montserrat Medium"/>
                <a:ea typeface="Montserrat Medium"/>
                <a:cs typeface="Montserrat Medium"/>
                <a:sym typeface="Montserrat Medium"/>
              </a:rPr>
              <a:t>“</a:t>
            </a:r>
            <a:endParaRPr sz="9000">
              <a:solidFill>
                <a:srgbClr val="194E46"/>
              </a:solidFill>
              <a:latin typeface="Montserrat Medium"/>
              <a:ea typeface="Montserrat Medium"/>
              <a:cs typeface="Montserrat Medium"/>
              <a:sym typeface="Montserrat Medium"/>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EEDA"/>
        </a:solidFill>
      </p:bgPr>
    </p:bg>
    <p:spTree>
      <p:nvGrpSpPr>
        <p:cNvPr id="167" name="Shape 167"/>
        <p:cNvGrpSpPr/>
        <p:nvPr/>
      </p:nvGrpSpPr>
      <p:grpSpPr>
        <a:xfrm>
          <a:off x="0" y="0"/>
          <a:ext cx="0" cy="0"/>
          <a:chOff x="0" y="0"/>
          <a:chExt cx="0" cy="0"/>
        </a:xfrm>
      </p:grpSpPr>
      <p:sp>
        <p:nvSpPr>
          <p:cNvPr id="168" name="Google Shape;168;p27"/>
          <p:cNvSpPr txBox="1"/>
          <p:nvPr/>
        </p:nvSpPr>
        <p:spPr>
          <a:xfrm>
            <a:off x="698475" y="1344325"/>
            <a:ext cx="3397200" cy="2901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nl" sz="1600">
                <a:solidFill>
                  <a:srgbClr val="194E46"/>
                </a:solidFill>
                <a:latin typeface="Montserrat Medium"/>
                <a:ea typeface="Montserrat Medium"/>
                <a:cs typeface="Montserrat Medium"/>
                <a:sym typeface="Montserrat Medium"/>
              </a:rPr>
              <a:t>Kinderen</a:t>
            </a:r>
            <a:r>
              <a:rPr lang="nl" sz="1600">
                <a:solidFill>
                  <a:srgbClr val="194E46"/>
                </a:solidFill>
                <a:latin typeface="Montserrat Medium"/>
                <a:ea typeface="Montserrat Medium"/>
                <a:cs typeface="Montserrat Medium"/>
                <a:sym typeface="Montserrat Medium"/>
              </a:rPr>
              <a:t> zijn </a:t>
            </a:r>
            <a:r>
              <a:rPr b="1" lang="nl" sz="1600">
                <a:solidFill>
                  <a:srgbClr val="194E46"/>
                </a:solidFill>
                <a:latin typeface="Montserrat"/>
                <a:ea typeface="Montserrat"/>
                <a:cs typeface="Montserrat"/>
                <a:sym typeface="Montserrat"/>
              </a:rPr>
              <a:t>doelgericht ingesteld</a:t>
            </a:r>
            <a:r>
              <a:rPr lang="nl" sz="1600">
                <a:solidFill>
                  <a:srgbClr val="194E46"/>
                </a:solidFill>
                <a:latin typeface="Montserrat Medium"/>
                <a:ea typeface="Montserrat Medium"/>
                <a:cs typeface="Montserrat Medium"/>
                <a:sym typeface="Montserrat Medium"/>
              </a:rPr>
              <a:t> en balen als ze een slecht resultaat behalen van iets wat ze eigenlijk wel konden halen. Als iets heel moeilijk is en ze halen een slecht resultaat dan vinden ze dit minder erg.</a:t>
            </a:r>
            <a:endParaRPr sz="1600">
              <a:solidFill>
                <a:srgbClr val="194E46"/>
              </a:solidFill>
              <a:latin typeface="Montserrat Medium"/>
              <a:ea typeface="Montserrat Medium"/>
              <a:cs typeface="Montserrat Medium"/>
              <a:sym typeface="Montserrat Medium"/>
            </a:endParaRPr>
          </a:p>
          <a:p>
            <a:pPr indent="0" lvl="0" marL="0" rtl="0" algn="l">
              <a:lnSpc>
                <a:spcPct val="115000"/>
              </a:lnSpc>
              <a:spcBef>
                <a:spcPts val="1600"/>
              </a:spcBef>
              <a:spcAft>
                <a:spcPts val="1600"/>
              </a:spcAft>
              <a:buNone/>
            </a:pPr>
            <a:r>
              <a:t/>
            </a:r>
            <a:endParaRPr sz="1600">
              <a:solidFill>
                <a:srgbClr val="194E46"/>
              </a:solidFill>
              <a:latin typeface="Montserrat Medium"/>
              <a:ea typeface="Montserrat Medium"/>
              <a:cs typeface="Montserrat Medium"/>
              <a:sym typeface="Montserrat Medium"/>
            </a:endParaRPr>
          </a:p>
        </p:txBody>
      </p:sp>
      <p:sp>
        <p:nvSpPr>
          <p:cNvPr id="169" name="Google Shape;169;p27"/>
          <p:cNvSpPr txBox="1"/>
          <p:nvPr/>
        </p:nvSpPr>
        <p:spPr>
          <a:xfrm>
            <a:off x="419925" y="460375"/>
            <a:ext cx="4450800" cy="32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nl" sz="1500">
                <a:solidFill>
                  <a:srgbClr val="194E46"/>
                </a:solidFill>
                <a:latin typeface="Montserrat ExtraBold"/>
                <a:ea typeface="Montserrat ExtraBold"/>
                <a:cs typeface="Montserrat ExtraBold"/>
                <a:sym typeface="Montserrat ExtraBold"/>
              </a:rPr>
              <a:t>Conclusie antwoorden:</a:t>
            </a:r>
            <a:endParaRPr sz="1500">
              <a:solidFill>
                <a:srgbClr val="194E46"/>
              </a:solidFill>
              <a:latin typeface="Montserrat ExtraBold"/>
              <a:ea typeface="Montserrat ExtraBold"/>
              <a:cs typeface="Montserrat ExtraBold"/>
              <a:sym typeface="Montserrat ExtraBold"/>
            </a:endParaRPr>
          </a:p>
        </p:txBody>
      </p:sp>
      <p:sp>
        <p:nvSpPr>
          <p:cNvPr id="170" name="Google Shape;170;p27"/>
          <p:cNvSpPr txBox="1"/>
          <p:nvPr/>
        </p:nvSpPr>
        <p:spPr>
          <a:xfrm>
            <a:off x="5137150" y="1344325"/>
            <a:ext cx="3000000" cy="714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600"/>
              </a:spcAft>
              <a:buNone/>
            </a:pPr>
            <a:r>
              <a:rPr lang="nl" sz="1600">
                <a:solidFill>
                  <a:srgbClr val="194E46"/>
                </a:solidFill>
                <a:latin typeface="Montserrat Medium"/>
                <a:ea typeface="Montserrat Medium"/>
                <a:cs typeface="Montserrat Medium"/>
                <a:sym typeface="Montserrat Medium"/>
              </a:rPr>
              <a:t>Veel kinderen leggen voor zichzelf </a:t>
            </a:r>
            <a:r>
              <a:rPr b="1" lang="nl" sz="1600">
                <a:solidFill>
                  <a:srgbClr val="194E46"/>
                </a:solidFill>
                <a:latin typeface="Montserrat"/>
                <a:ea typeface="Montserrat"/>
                <a:cs typeface="Montserrat"/>
                <a:sym typeface="Montserrat"/>
              </a:rPr>
              <a:t>de lat erg hoog</a:t>
            </a:r>
            <a:r>
              <a:rPr lang="nl" sz="1600">
                <a:solidFill>
                  <a:srgbClr val="194E46"/>
                </a:solidFill>
                <a:latin typeface="Montserrat Medium"/>
                <a:ea typeface="Montserrat Medium"/>
                <a:cs typeface="Montserrat Medium"/>
                <a:sym typeface="Montserrat Medium"/>
              </a:rPr>
              <a:t>.</a:t>
            </a:r>
            <a:endParaRPr>
              <a:solidFill>
                <a:srgbClr val="194E46"/>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94E46"/>
        </a:solidFill>
      </p:bgPr>
    </p:bg>
    <p:spTree>
      <p:nvGrpSpPr>
        <p:cNvPr id="174" name="Shape 174"/>
        <p:cNvGrpSpPr/>
        <p:nvPr/>
      </p:nvGrpSpPr>
      <p:grpSpPr>
        <a:xfrm>
          <a:off x="0" y="0"/>
          <a:ext cx="0" cy="0"/>
          <a:chOff x="0" y="0"/>
          <a:chExt cx="0" cy="0"/>
        </a:xfrm>
      </p:grpSpPr>
      <p:sp>
        <p:nvSpPr>
          <p:cNvPr id="175" name="Google Shape;175;p28"/>
          <p:cNvSpPr txBox="1"/>
          <p:nvPr/>
        </p:nvSpPr>
        <p:spPr>
          <a:xfrm>
            <a:off x="1217700" y="1861050"/>
            <a:ext cx="6708600" cy="1421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nl" sz="2600">
                <a:solidFill>
                  <a:schemeClr val="lt1"/>
                </a:solidFill>
                <a:latin typeface="Montserrat Medium"/>
                <a:ea typeface="Montserrat Medium"/>
                <a:cs typeface="Montserrat Medium"/>
                <a:sym typeface="Montserrat Medium"/>
              </a:rPr>
              <a:t>Wij hebben het thuis over het portfoliogesprek dat papa, mama en ik met de leerkracht hebben gehad.</a:t>
            </a:r>
            <a:endParaRPr i="1" sz="2600">
              <a:solidFill>
                <a:schemeClr val="lt1"/>
              </a:solidFill>
              <a:latin typeface="Montserrat Medium"/>
              <a:ea typeface="Montserrat Medium"/>
              <a:cs typeface="Montserrat Medium"/>
              <a:sym typeface="Montserrat Medium"/>
            </a:endParaRPr>
          </a:p>
        </p:txBody>
      </p:sp>
      <p:sp>
        <p:nvSpPr>
          <p:cNvPr id="176" name="Google Shape;176;p28"/>
          <p:cNvSpPr txBox="1"/>
          <p:nvPr/>
        </p:nvSpPr>
        <p:spPr>
          <a:xfrm>
            <a:off x="419925" y="460375"/>
            <a:ext cx="4450800" cy="32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nl" sz="1500">
                <a:solidFill>
                  <a:schemeClr val="lt1"/>
                </a:solidFill>
                <a:latin typeface="Montserrat ExtraBold"/>
                <a:ea typeface="Montserrat ExtraBold"/>
                <a:cs typeface="Montserrat ExtraBold"/>
                <a:sym typeface="Montserrat ExtraBold"/>
              </a:rPr>
              <a:t>Stelling 3:</a:t>
            </a:r>
            <a:endParaRPr sz="1500">
              <a:solidFill>
                <a:schemeClr val="lt1"/>
              </a:solidFill>
              <a:latin typeface="Montserrat ExtraBold"/>
              <a:ea typeface="Montserrat ExtraBold"/>
              <a:cs typeface="Montserrat ExtraBold"/>
              <a:sym typeface="Montserrat ExtraBo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EEDA"/>
        </a:solidFill>
      </p:bgPr>
    </p:bg>
    <p:spTree>
      <p:nvGrpSpPr>
        <p:cNvPr id="180" name="Shape 180"/>
        <p:cNvGrpSpPr/>
        <p:nvPr/>
      </p:nvGrpSpPr>
      <p:grpSpPr>
        <a:xfrm>
          <a:off x="0" y="0"/>
          <a:ext cx="0" cy="0"/>
          <a:chOff x="0" y="0"/>
          <a:chExt cx="0" cy="0"/>
        </a:xfrm>
      </p:grpSpPr>
      <p:sp>
        <p:nvSpPr>
          <p:cNvPr id="181" name="Google Shape;181;p29"/>
          <p:cNvSpPr txBox="1"/>
          <p:nvPr/>
        </p:nvSpPr>
        <p:spPr>
          <a:xfrm>
            <a:off x="1217700" y="1959893"/>
            <a:ext cx="6708600" cy="204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i="1" lang="nl" sz="2000">
                <a:solidFill>
                  <a:srgbClr val="194E46"/>
                </a:solidFill>
                <a:latin typeface="Montserrat Medium"/>
                <a:ea typeface="Montserrat Medium"/>
                <a:cs typeface="Montserrat Medium"/>
                <a:sym typeface="Montserrat Medium"/>
              </a:rPr>
              <a:t>“Thuis hebben we het erover hoe ik zelf vond dat het ging en of ik tevreden ben. En of ik snap waarom ik dit slechter heb gedaan dan het andere.”</a:t>
            </a:r>
            <a:endParaRPr i="1" sz="2000">
              <a:solidFill>
                <a:srgbClr val="194E46"/>
              </a:solidFill>
              <a:latin typeface="Montserrat Medium"/>
              <a:ea typeface="Montserrat Medium"/>
              <a:cs typeface="Montserrat Medium"/>
              <a:sym typeface="Montserrat Medium"/>
            </a:endParaRPr>
          </a:p>
          <a:p>
            <a:pPr indent="0" lvl="0" marL="0" rtl="0" algn="ctr">
              <a:spcBef>
                <a:spcPts val="0"/>
              </a:spcBef>
              <a:spcAft>
                <a:spcPts val="0"/>
              </a:spcAft>
              <a:buClr>
                <a:schemeClr val="dk1"/>
              </a:buClr>
              <a:buSzPts val="1100"/>
              <a:buFont typeface="Arial"/>
              <a:buNone/>
            </a:pPr>
            <a:r>
              <a:t/>
            </a:r>
            <a:endParaRPr i="1" sz="2000">
              <a:solidFill>
                <a:srgbClr val="194E46"/>
              </a:solidFill>
              <a:latin typeface="Montserrat Medium"/>
              <a:ea typeface="Montserrat Medium"/>
              <a:cs typeface="Montserrat Medium"/>
              <a:sym typeface="Montserrat Medium"/>
            </a:endParaRPr>
          </a:p>
          <a:p>
            <a:pPr indent="0" lvl="0" marL="0" rtl="0" algn="ctr">
              <a:spcBef>
                <a:spcPts val="0"/>
              </a:spcBef>
              <a:spcAft>
                <a:spcPts val="0"/>
              </a:spcAft>
              <a:buNone/>
            </a:pPr>
            <a:r>
              <a:rPr b="1" i="1" lang="nl" sz="2000">
                <a:solidFill>
                  <a:srgbClr val="194E46"/>
                </a:solidFill>
                <a:latin typeface="Montserrat"/>
                <a:ea typeface="Montserrat"/>
                <a:cs typeface="Montserrat"/>
                <a:sym typeface="Montserrat"/>
              </a:rPr>
              <a:t>Kind, groep 7</a:t>
            </a:r>
            <a:endParaRPr b="1" sz="2000">
              <a:solidFill>
                <a:srgbClr val="194E46"/>
              </a:solidFill>
              <a:latin typeface="Montserrat"/>
              <a:ea typeface="Montserrat"/>
              <a:cs typeface="Montserrat"/>
              <a:sym typeface="Montserrat"/>
            </a:endParaRPr>
          </a:p>
        </p:txBody>
      </p:sp>
      <p:sp>
        <p:nvSpPr>
          <p:cNvPr id="182" name="Google Shape;182;p29"/>
          <p:cNvSpPr txBox="1"/>
          <p:nvPr/>
        </p:nvSpPr>
        <p:spPr>
          <a:xfrm>
            <a:off x="3949650" y="1139100"/>
            <a:ext cx="12447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nl" sz="9000">
                <a:solidFill>
                  <a:srgbClr val="194E46"/>
                </a:solidFill>
                <a:latin typeface="Montserrat Medium"/>
                <a:ea typeface="Montserrat Medium"/>
                <a:cs typeface="Montserrat Medium"/>
                <a:sym typeface="Montserrat Medium"/>
              </a:rPr>
              <a:t>“</a:t>
            </a:r>
            <a:endParaRPr sz="9000">
              <a:solidFill>
                <a:srgbClr val="194E46"/>
              </a:solidFill>
              <a:latin typeface="Montserrat Medium"/>
              <a:ea typeface="Montserrat Medium"/>
              <a:cs typeface="Montserrat Medium"/>
              <a:sym typeface="Montserrat Medium"/>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EEDA"/>
        </a:solidFill>
      </p:bgPr>
    </p:bg>
    <p:spTree>
      <p:nvGrpSpPr>
        <p:cNvPr id="186" name="Shape 186"/>
        <p:cNvGrpSpPr/>
        <p:nvPr/>
      </p:nvGrpSpPr>
      <p:grpSpPr>
        <a:xfrm>
          <a:off x="0" y="0"/>
          <a:ext cx="0" cy="0"/>
          <a:chOff x="0" y="0"/>
          <a:chExt cx="0" cy="0"/>
        </a:xfrm>
      </p:grpSpPr>
      <p:sp>
        <p:nvSpPr>
          <p:cNvPr id="187" name="Google Shape;187;p30"/>
          <p:cNvSpPr txBox="1"/>
          <p:nvPr/>
        </p:nvSpPr>
        <p:spPr>
          <a:xfrm>
            <a:off x="698475" y="1344325"/>
            <a:ext cx="3397200" cy="3185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nl" sz="1600">
                <a:solidFill>
                  <a:srgbClr val="194E46"/>
                </a:solidFill>
                <a:latin typeface="Montserrat Medium"/>
                <a:ea typeface="Montserrat Medium"/>
                <a:cs typeface="Montserrat Medium"/>
                <a:sym typeface="Montserrat Medium"/>
              </a:rPr>
              <a:t>Ouders geven aan dat het oké is als iets niet goed is gegaan, maar gaan vervolgens wel bespreken hoe het de </a:t>
            </a:r>
            <a:r>
              <a:rPr b="1" lang="nl" sz="1600">
                <a:solidFill>
                  <a:srgbClr val="194E46"/>
                </a:solidFill>
                <a:latin typeface="Montserrat"/>
                <a:ea typeface="Montserrat"/>
                <a:cs typeface="Montserrat"/>
                <a:sym typeface="Montserrat"/>
              </a:rPr>
              <a:t>volgende keer beter kan</a:t>
            </a:r>
            <a:r>
              <a:rPr lang="nl" sz="1600">
                <a:solidFill>
                  <a:srgbClr val="194E46"/>
                </a:solidFill>
                <a:latin typeface="Montserrat Medium"/>
                <a:ea typeface="Montserrat Medium"/>
                <a:cs typeface="Montserrat Medium"/>
                <a:sym typeface="Montserrat Medium"/>
              </a:rPr>
              <a:t>.</a:t>
            </a:r>
            <a:endParaRPr sz="1600">
              <a:solidFill>
                <a:srgbClr val="194E46"/>
              </a:solidFill>
              <a:latin typeface="Montserrat Medium"/>
              <a:ea typeface="Montserrat Medium"/>
              <a:cs typeface="Montserrat Medium"/>
              <a:sym typeface="Montserrat Medium"/>
            </a:endParaRPr>
          </a:p>
          <a:p>
            <a:pPr indent="0" lvl="0" marL="0" rtl="0" algn="l">
              <a:lnSpc>
                <a:spcPct val="115000"/>
              </a:lnSpc>
              <a:spcBef>
                <a:spcPts val="1600"/>
              </a:spcBef>
              <a:spcAft>
                <a:spcPts val="1600"/>
              </a:spcAft>
              <a:buClr>
                <a:schemeClr val="dk1"/>
              </a:buClr>
              <a:buSzPts val="1100"/>
              <a:buFont typeface="Arial"/>
              <a:buNone/>
            </a:pPr>
            <a:r>
              <a:rPr lang="nl" sz="1600">
                <a:solidFill>
                  <a:srgbClr val="194E46"/>
                </a:solidFill>
                <a:latin typeface="Montserrat Medium"/>
                <a:ea typeface="Montserrat Medium"/>
                <a:cs typeface="Montserrat Medium"/>
                <a:sym typeface="Montserrat Medium"/>
              </a:rPr>
              <a:t>Sommige ouders nemen mening van leerkracht niet serieus en delen dit thuis. Dit kan </a:t>
            </a:r>
            <a:r>
              <a:rPr b="1" lang="nl" sz="1600">
                <a:solidFill>
                  <a:srgbClr val="194E46"/>
                </a:solidFill>
                <a:latin typeface="Montserrat"/>
                <a:ea typeface="Montserrat"/>
                <a:cs typeface="Montserrat"/>
                <a:sym typeface="Montserrat"/>
              </a:rPr>
              <a:t>verwarrend</a:t>
            </a:r>
            <a:r>
              <a:rPr lang="nl" sz="1600">
                <a:solidFill>
                  <a:srgbClr val="194E46"/>
                </a:solidFill>
                <a:latin typeface="Montserrat Medium"/>
                <a:ea typeface="Montserrat Medium"/>
                <a:cs typeface="Montserrat Medium"/>
                <a:sym typeface="Montserrat Medium"/>
              </a:rPr>
              <a:t> zijn voor het kind.</a:t>
            </a:r>
            <a:endParaRPr sz="1600">
              <a:solidFill>
                <a:srgbClr val="194E46"/>
              </a:solidFill>
              <a:latin typeface="Montserrat Medium"/>
              <a:ea typeface="Montserrat Medium"/>
              <a:cs typeface="Montserrat Medium"/>
              <a:sym typeface="Montserrat Medium"/>
            </a:endParaRPr>
          </a:p>
        </p:txBody>
      </p:sp>
      <p:sp>
        <p:nvSpPr>
          <p:cNvPr id="188" name="Google Shape;188;p30"/>
          <p:cNvSpPr txBox="1"/>
          <p:nvPr/>
        </p:nvSpPr>
        <p:spPr>
          <a:xfrm>
            <a:off x="419925" y="460375"/>
            <a:ext cx="4450800" cy="32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nl" sz="1500">
                <a:solidFill>
                  <a:srgbClr val="194E46"/>
                </a:solidFill>
                <a:latin typeface="Montserrat ExtraBold"/>
                <a:ea typeface="Montserrat ExtraBold"/>
                <a:cs typeface="Montserrat ExtraBold"/>
                <a:sym typeface="Montserrat ExtraBold"/>
              </a:rPr>
              <a:t>Conclusie antwoorden:</a:t>
            </a:r>
            <a:endParaRPr sz="1500">
              <a:solidFill>
                <a:srgbClr val="194E46"/>
              </a:solidFill>
              <a:latin typeface="Montserrat ExtraBold"/>
              <a:ea typeface="Montserrat ExtraBold"/>
              <a:cs typeface="Montserrat ExtraBold"/>
              <a:sym typeface="Montserrat ExtraBold"/>
            </a:endParaRPr>
          </a:p>
        </p:txBody>
      </p:sp>
      <p:sp>
        <p:nvSpPr>
          <p:cNvPr id="189" name="Google Shape;189;p30"/>
          <p:cNvSpPr txBox="1"/>
          <p:nvPr/>
        </p:nvSpPr>
        <p:spPr>
          <a:xfrm>
            <a:off x="4914575" y="1344325"/>
            <a:ext cx="3397200" cy="2823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nl" sz="1600">
                <a:solidFill>
                  <a:srgbClr val="194E46"/>
                </a:solidFill>
                <a:latin typeface="Montserrat Medium"/>
                <a:ea typeface="Montserrat Medium"/>
                <a:cs typeface="Montserrat Medium"/>
                <a:sym typeface="Montserrat Medium"/>
              </a:rPr>
              <a:t>Kinderen willen het best over het portfoliogesprek en/of resultaten hebben, maar dat kan niet zonder meteen </a:t>
            </a:r>
            <a:r>
              <a:rPr b="1" lang="nl" sz="1600">
                <a:solidFill>
                  <a:srgbClr val="194E46"/>
                </a:solidFill>
                <a:latin typeface="Montserrat"/>
                <a:ea typeface="Montserrat"/>
                <a:cs typeface="Montserrat"/>
                <a:sym typeface="Montserrat"/>
              </a:rPr>
              <a:t>1000 vragen terug te krijgen.</a:t>
            </a:r>
            <a:endParaRPr sz="1600">
              <a:solidFill>
                <a:srgbClr val="194E46"/>
              </a:solidFill>
              <a:latin typeface="Montserrat Medium"/>
              <a:ea typeface="Montserrat Medium"/>
              <a:cs typeface="Montserrat Medium"/>
              <a:sym typeface="Montserrat Medium"/>
            </a:endParaRPr>
          </a:p>
          <a:p>
            <a:pPr indent="0" lvl="0" marL="0" rtl="0" algn="l">
              <a:lnSpc>
                <a:spcPct val="115000"/>
              </a:lnSpc>
              <a:spcBef>
                <a:spcPts val="1600"/>
              </a:spcBef>
              <a:spcAft>
                <a:spcPts val="0"/>
              </a:spcAft>
              <a:buNone/>
            </a:pPr>
            <a:r>
              <a:rPr lang="nl" sz="1600">
                <a:solidFill>
                  <a:srgbClr val="194E46"/>
                </a:solidFill>
                <a:latin typeface="Montserrat Medium"/>
                <a:ea typeface="Montserrat Medium"/>
                <a:cs typeface="Montserrat Medium"/>
                <a:sym typeface="Montserrat Medium"/>
              </a:rPr>
              <a:t>Kinderen zijn op zoek naar </a:t>
            </a:r>
            <a:r>
              <a:rPr b="1" lang="nl" sz="1600">
                <a:solidFill>
                  <a:srgbClr val="194E46"/>
                </a:solidFill>
                <a:latin typeface="Montserrat"/>
                <a:ea typeface="Montserrat"/>
                <a:cs typeface="Montserrat"/>
                <a:sym typeface="Montserrat"/>
              </a:rPr>
              <a:t>geruststelling</a:t>
            </a:r>
            <a:r>
              <a:rPr lang="nl" sz="1600">
                <a:solidFill>
                  <a:srgbClr val="194E46"/>
                </a:solidFill>
                <a:latin typeface="Montserrat Medium"/>
                <a:ea typeface="Montserrat Medium"/>
                <a:cs typeface="Montserrat Medium"/>
                <a:sym typeface="Montserrat Medium"/>
              </a:rPr>
              <a:t> van hun ouders.</a:t>
            </a:r>
            <a:endParaRPr sz="1600">
              <a:solidFill>
                <a:srgbClr val="194E46"/>
              </a:solidFill>
              <a:latin typeface="Montserrat Medium"/>
              <a:ea typeface="Montserrat Medium"/>
              <a:cs typeface="Montserrat Medium"/>
              <a:sym typeface="Montserrat Medium"/>
            </a:endParaRPr>
          </a:p>
          <a:p>
            <a:pPr indent="0" lvl="0" marL="0" rtl="0" algn="l">
              <a:lnSpc>
                <a:spcPct val="115000"/>
              </a:lnSpc>
              <a:spcBef>
                <a:spcPts val="1600"/>
              </a:spcBef>
              <a:spcAft>
                <a:spcPts val="1600"/>
              </a:spcAft>
              <a:buNone/>
            </a:pPr>
            <a:r>
              <a:t/>
            </a:r>
            <a:endParaRPr sz="1600">
              <a:solidFill>
                <a:srgbClr val="194E46"/>
              </a:solidFill>
              <a:latin typeface="Montserrat Medium"/>
              <a:ea typeface="Montserrat Medium"/>
              <a:cs typeface="Montserrat Medium"/>
              <a:sym typeface="Montserrat Medium"/>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93" name="Shape 193"/>
        <p:cNvGrpSpPr/>
        <p:nvPr/>
      </p:nvGrpSpPr>
      <p:grpSpPr>
        <a:xfrm>
          <a:off x="0" y="0"/>
          <a:ext cx="0" cy="0"/>
          <a:chOff x="0" y="0"/>
          <a:chExt cx="0" cy="0"/>
        </a:xfrm>
      </p:grpSpPr>
      <p:sp>
        <p:nvSpPr>
          <p:cNvPr id="194" name="Google Shape;194;p31"/>
          <p:cNvSpPr/>
          <p:nvPr/>
        </p:nvSpPr>
        <p:spPr>
          <a:xfrm>
            <a:off x="941429" y="1834234"/>
            <a:ext cx="826200" cy="825900"/>
          </a:xfrm>
          <a:prstGeom prst="ellipse">
            <a:avLst/>
          </a:prstGeom>
          <a:solidFill>
            <a:srgbClr val="194E4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194E46"/>
              </a:highlight>
            </a:endParaRPr>
          </a:p>
        </p:txBody>
      </p:sp>
      <p:sp>
        <p:nvSpPr>
          <p:cNvPr id="195" name="Google Shape;195;p31"/>
          <p:cNvSpPr txBox="1"/>
          <p:nvPr/>
        </p:nvSpPr>
        <p:spPr>
          <a:xfrm>
            <a:off x="1877075" y="2003963"/>
            <a:ext cx="6325500" cy="138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nl" sz="2000">
                <a:solidFill>
                  <a:srgbClr val="194E46"/>
                </a:solidFill>
                <a:latin typeface="Montserrat Medium"/>
                <a:ea typeface="Montserrat Medium"/>
                <a:cs typeface="Montserrat Medium"/>
                <a:sym typeface="Montserrat Medium"/>
              </a:rPr>
              <a:t>Dat ouders </a:t>
            </a:r>
            <a:r>
              <a:rPr b="1" lang="nl" sz="2000">
                <a:solidFill>
                  <a:srgbClr val="194E46"/>
                </a:solidFill>
                <a:latin typeface="Montserrat"/>
                <a:ea typeface="Montserrat"/>
                <a:cs typeface="Montserrat"/>
                <a:sym typeface="Montserrat"/>
              </a:rPr>
              <a:t>heel erg geïnteresseerd</a:t>
            </a:r>
            <a:r>
              <a:rPr lang="nl" sz="2000">
                <a:solidFill>
                  <a:srgbClr val="194E46"/>
                </a:solidFill>
                <a:latin typeface="Montserrat Medium"/>
                <a:ea typeface="Montserrat Medium"/>
                <a:cs typeface="Montserrat Medium"/>
                <a:sym typeface="Montserrat Medium"/>
              </a:rPr>
              <a:t> zijn in het kind en het kind ook verder willen helpen. De manier </a:t>
            </a:r>
            <a:r>
              <a:rPr b="1" lang="nl" sz="2000">
                <a:solidFill>
                  <a:srgbClr val="194E46"/>
                </a:solidFill>
                <a:latin typeface="Montserrat"/>
                <a:ea typeface="Montserrat"/>
                <a:cs typeface="Montserrat"/>
                <a:sym typeface="Montserrat"/>
              </a:rPr>
              <a:t>waarop</a:t>
            </a:r>
            <a:r>
              <a:rPr lang="nl" sz="2000">
                <a:solidFill>
                  <a:srgbClr val="194E46"/>
                </a:solidFill>
                <a:latin typeface="Montserrat Medium"/>
                <a:ea typeface="Montserrat Medium"/>
                <a:cs typeface="Montserrat Medium"/>
                <a:sym typeface="Montserrat Medium"/>
              </a:rPr>
              <a:t> ze dat doen brengt echter veel druk met zich mee bij kinderen. </a:t>
            </a:r>
            <a:endParaRPr sz="2000">
              <a:solidFill>
                <a:srgbClr val="194E46"/>
              </a:solidFill>
              <a:latin typeface="Montserrat Medium"/>
              <a:ea typeface="Montserrat Medium"/>
              <a:cs typeface="Montserrat Medium"/>
              <a:sym typeface="Montserrat Medium"/>
            </a:endParaRPr>
          </a:p>
          <a:p>
            <a:pPr indent="0" lvl="0" marL="0" rtl="0" algn="l">
              <a:spcBef>
                <a:spcPts val="0"/>
              </a:spcBef>
              <a:spcAft>
                <a:spcPts val="0"/>
              </a:spcAft>
              <a:buClr>
                <a:schemeClr val="dk1"/>
              </a:buClr>
              <a:buSzPts val="1100"/>
              <a:buFont typeface="Arial"/>
              <a:buNone/>
            </a:pPr>
            <a:r>
              <a:t/>
            </a:r>
            <a:endParaRPr sz="2000">
              <a:solidFill>
                <a:srgbClr val="194E46"/>
              </a:solidFill>
              <a:latin typeface="Montserrat Medium"/>
              <a:ea typeface="Montserrat Medium"/>
              <a:cs typeface="Montserrat Medium"/>
              <a:sym typeface="Montserrat Medium"/>
            </a:endParaRPr>
          </a:p>
          <a:p>
            <a:pPr indent="0" lvl="0" marL="0" marR="0" rtl="0" algn="l">
              <a:lnSpc>
                <a:spcPct val="100000"/>
              </a:lnSpc>
              <a:spcBef>
                <a:spcPts val="0"/>
              </a:spcBef>
              <a:spcAft>
                <a:spcPts val="0"/>
              </a:spcAft>
              <a:buClr>
                <a:srgbClr val="000000"/>
              </a:buClr>
              <a:buSzPts val="1100"/>
              <a:buFont typeface="Arial"/>
              <a:buNone/>
            </a:pPr>
            <a:r>
              <a:t/>
            </a:r>
            <a:endParaRPr sz="2000">
              <a:solidFill>
                <a:srgbClr val="194E46"/>
              </a:solidFill>
              <a:latin typeface="Montserrat Medium"/>
              <a:ea typeface="Montserrat Medium"/>
              <a:cs typeface="Montserrat Medium"/>
              <a:sym typeface="Montserrat Medium"/>
            </a:endParaRPr>
          </a:p>
        </p:txBody>
      </p:sp>
      <p:pic>
        <p:nvPicPr>
          <p:cNvPr id="196" name="Google Shape;196;p31"/>
          <p:cNvPicPr preferRelativeResize="0"/>
          <p:nvPr/>
        </p:nvPicPr>
        <p:blipFill>
          <a:blip r:embed="rId4">
            <a:alphaModFix/>
          </a:blip>
          <a:stretch>
            <a:fillRect/>
          </a:stretch>
        </p:blipFill>
        <p:spPr>
          <a:xfrm>
            <a:off x="1028761" y="1921424"/>
            <a:ext cx="651525" cy="651525"/>
          </a:xfrm>
          <a:prstGeom prst="rect">
            <a:avLst/>
          </a:prstGeom>
          <a:noFill/>
          <a:ln>
            <a:noFill/>
          </a:ln>
        </p:spPr>
      </p:pic>
      <p:sp>
        <p:nvSpPr>
          <p:cNvPr id="197" name="Google Shape;197;p31"/>
          <p:cNvSpPr/>
          <p:nvPr/>
        </p:nvSpPr>
        <p:spPr>
          <a:xfrm>
            <a:off x="127000" y="4600575"/>
            <a:ext cx="1301700" cy="492000"/>
          </a:xfrm>
          <a:prstGeom prst="rect">
            <a:avLst/>
          </a:prstGeom>
          <a:solidFill>
            <a:srgbClr val="F3EED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8" name="Google Shape;198;p31"/>
          <p:cNvSpPr txBox="1"/>
          <p:nvPr/>
        </p:nvSpPr>
        <p:spPr>
          <a:xfrm>
            <a:off x="1877075" y="1681825"/>
            <a:ext cx="4450800" cy="32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nl" sz="1500">
                <a:solidFill>
                  <a:srgbClr val="194E46"/>
                </a:solidFill>
                <a:latin typeface="Montserrat ExtraBold"/>
                <a:ea typeface="Montserrat ExtraBold"/>
                <a:cs typeface="Montserrat ExtraBold"/>
                <a:sym typeface="Montserrat ExtraBold"/>
              </a:rPr>
              <a:t>Rode draad</a:t>
            </a:r>
            <a:endParaRPr sz="1500">
              <a:solidFill>
                <a:srgbClr val="194E46"/>
              </a:solidFill>
              <a:latin typeface="Montserrat ExtraBold"/>
              <a:ea typeface="Montserrat ExtraBold"/>
              <a:cs typeface="Montserrat ExtraBold"/>
              <a:sym typeface="Montserrat ExtraBo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0" name="Shape 60"/>
        <p:cNvGrpSpPr/>
        <p:nvPr/>
      </p:nvGrpSpPr>
      <p:grpSpPr>
        <a:xfrm>
          <a:off x="0" y="0"/>
          <a:ext cx="0" cy="0"/>
          <a:chOff x="0" y="0"/>
          <a:chExt cx="0" cy="0"/>
        </a:xfrm>
      </p:grpSpPr>
      <p:sp>
        <p:nvSpPr>
          <p:cNvPr id="61" name="Google Shape;61;p14"/>
          <p:cNvSpPr/>
          <p:nvPr/>
        </p:nvSpPr>
        <p:spPr>
          <a:xfrm>
            <a:off x="127000" y="4600575"/>
            <a:ext cx="1301700" cy="492000"/>
          </a:xfrm>
          <a:prstGeom prst="rect">
            <a:avLst/>
          </a:prstGeom>
          <a:solidFill>
            <a:srgbClr val="F3EED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2" name="Google Shape;62;p14"/>
          <p:cNvSpPr/>
          <p:nvPr/>
        </p:nvSpPr>
        <p:spPr>
          <a:xfrm>
            <a:off x="0" y="1449600"/>
            <a:ext cx="6211975" cy="3051670"/>
          </a:xfrm>
          <a:custGeom>
            <a:rect b="b" l="l" r="r" t="t"/>
            <a:pathLst>
              <a:path extrusionOk="0" h="123014" w="248479">
                <a:moveTo>
                  <a:pt x="248479" y="0"/>
                </a:moveTo>
                <a:lnTo>
                  <a:pt x="211575" y="123014"/>
                </a:lnTo>
                <a:lnTo>
                  <a:pt x="402" y="110302"/>
                </a:lnTo>
                <a:lnTo>
                  <a:pt x="0" y="5891"/>
                </a:lnTo>
                <a:close/>
              </a:path>
            </a:pathLst>
          </a:custGeom>
          <a:solidFill>
            <a:srgbClr val="FF7256"/>
          </a:solidFill>
          <a:ln>
            <a:noFill/>
          </a:ln>
        </p:spPr>
      </p:sp>
      <p:sp>
        <p:nvSpPr>
          <p:cNvPr id="63" name="Google Shape;63;p14"/>
          <p:cNvSpPr txBox="1"/>
          <p:nvPr/>
        </p:nvSpPr>
        <p:spPr>
          <a:xfrm>
            <a:off x="385475" y="547900"/>
            <a:ext cx="4335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l" sz="2800">
                <a:latin typeface="Montserrat ExtraBold"/>
                <a:ea typeface="Montserrat ExtraBold"/>
                <a:cs typeface="Montserrat ExtraBold"/>
                <a:sym typeface="Montserrat ExtraBold"/>
              </a:rPr>
              <a:t>Agenda</a:t>
            </a:r>
            <a:endParaRPr sz="2800">
              <a:solidFill>
                <a:srgbClr val="000000"/>
              </a:solidFill>
              <a:latin typeface="Montserrat ExtraBold"/>
              <a:ea typeface="Montserrat ExtraBold"/>
              <a:cs typeface="Montserrat ExtraBold"/>
              <a:sym typeface="Montserrat ExtraBold"/>
            </a:endParaRPr>
          </a:p>
        </p:txBody>
      </p:sp>
      <p:sp>
        <p:nvSpPr>
          <p:cNvPr id="64" name="Google Shape;64;p14"/>
          <p:cNvSpPr/>
          <p:nvPr/>
        </p:nvSpPr>
        <p:spPr>
          <a:xfrm>
            <a:off x="6359800" y="-1140800"/>
            <a:ext cx="2261400" cy="2261400"/>
          </a:xfrm>
          <a:prstGeom prst="ellipse">
            <a:avLst/>
          </a:prstGeom>
          <a:solidFill>
            <a:srgbClr val="F1E2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4"/>
          <p:cNvSpPr/>
          <p:nvPr/>
        </p:nvSpPr>
        <p:spPr>
          <a:xfrm rot="1278360">
            <a:off x="4374029" y="3986453"/>
            <a:ext cx="2261464" cy="2149484"/>
          </a:xfrm>
          <a:prstGeom prst="pentagon">
            <a:avLst>
              <a:gd fmla="val 105146" name="hf"/>
              <a:gd fmla="val 110557" name="vf"/>
            </a:avLst>
          </a:prstGeom>
          <a:noFill/>
          <a:ln cap="flat" cmpd="sng" w="19050">
            <a:solidFill>
              <a:srgbClr val="184E4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14"/>
          <p:cNvSpPr/>
          <p:nvPr/>
        </p:nvSpPr>
        <p:spPr>
          <a:xfrm>
            <a:off x="470150" y="1136046"/>
            <a:ext cx="832200" cy="48600"/>
          </a:xfrm>
          <a:prstGeom prst="rect">
            <a:avLst/>
          </a:prstGeom>
          <a:solidFill>
            <a:srgbClr val="A390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p14"/>
          <p:cNvSpPr txBox="1"/>
          <p:nvPr>
            <p:ph idx="1" type="body"/>
          </p:nvPr>
        </p:nvSpPr>
        <p:spPr>
          <a:xfrm>
            <a:off x="385475" y="1641075"/>
            <a:ext cx="5895900" cy="31194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chemeClr val="lt1"/>
              </a:buClr>
              <a:buSzPts val="1800"/>
              <a:buChar char="●"/>
            </a:pPr>
            <a:r>
              <a:rPr b="1" lang="nl">
                <a:solidFill>
                  <a:schemeClr val="lt1"/>
                </a:solidFill>
                <a:latin typeface="Montserrat"/>
                <a:ea typeface="Montserrat"/>
                <a:cs typeface="Montserrat"/>
                <a:sym typeface="Montserrat"/>
              </a:rPr>
              <a:t>Welkom </a:t>
            </a:r>
            <a:r>
              <a:rPr i="1" lang="nl" sz="1200">
                <a:solidFill>
                  <a:schemeClr val="lt1"/>
                </a:solidFill>
                <a:latin typeface="Montserrat Medium"/>
                <a:ea typeface="Montserrat Medium"/>
                <a:cs typeface="Montserrat Medium"/>
                <a:sym typeface="Montserrat Medium"/>
              </a:rPr>
              <a:t>5min</a:t>
            </a:r>
            <a:endParaRPr b="1">
              <a:solidFill>
                <a:schemeClr val="lt1"/>
              </a:solidFill>
              <a:latin typeface="Montserrat"/>
              <a:ea typeface="Montserrat"/>
              <a:cs typeface="Montserrat"/>
              <a:sym typeface="Montserrat"/>
            </a:endParaRPr>
          </a:p>
          <a:p>
            <a:pPr indent="-342900" lvl="0" marL="457200" rtl="0" algn="l">
              <a:lnSpc>
                <a:spcPct val="150000"/>
              </a:lnSpc>
              <a:spcBef>
                <a:spcPts val="0"/>
              </a:spcBef>
              <a:spcAft>
                <a:spcPts val="0"/>
              </a:spcAft>
              <a:buClr>
                <a:schemeClr val="lt1"/>
              </a:buClr>
              <a:buSzPts val="1800"/>
              <a:buChar char="●"/>
            </a:pPr>
            <a:r>
              <a:rPr b="1" lang="nl">
                <a:solidFill>
                  <a:schemeClr val="lt1"/>
                </a:solidFill>
                <a:latin typeface="Montserrat"/>
                <a:ea typeface="Montserrat"/>
                <a:cs typeface="Montserrat"/>
                <a:sym typeface="Montserrat"/>
              </a:rPr>
              <a:t>Over Vleuten Versterkt</a:t>
            </a:r>
            <a:r>
              <a:rPr b="1" lang="nl">
                <a:solidFill>
                  <a:schemeClr val="lt1"/>
                </a:solidFill>
                <a:latin typeface="Montserrat"/>
                <a:ea typeface="Montserrat"/>
                <a:cs typeface="Montserrat"/>
                <a:sym typeface="Montserrat"/>
              </a:rPr>
              <a:t> </a:t>
            </a:r>
            <a:r>
              <a:rPr i="1" lang="nl" sz="1200">
                <a:solidFill>
                  <a:schemeClr val="lt1"/>
                </a:solidFill>
                <a:latin typeface="Montserrat Medium"/>
                <a:ea typeface="Montserrat Medium"/>
                <a:cs typeface="Montserrat Medium"/>
                <a:sym typeface="Montserrat Medium"/>
              </a:rPr>
              <a:t>10</a:t>
            </a:r>
            <a:r>
              <a:rPr i="1" lang="nl" sz="1200">
                <a:solidFill>
                  <a:schemeClr val="lt1"/>
                </a:solidFill>
                <a:latin typeface="Montserrat Medium"/>
                <a:ea typeface="Montserrat Medium"/>
                <a:cs typeface="Montserrat Medium"/>
                <a:sym typeface="Montserrat Medium"/>
              </a:rPr>
              <a:t>min</a:t>
            </a:r>
            <a:endParaRPr i="1" sz="1200">
              <a:solidFill>
                <a:schemeClr val="lt1"/>
              </a:solidFill>
              <a:latin typeface="Montserrat Medium"/>
              <a:ea typeface="Montserrat Medium"/>
              <a:cs typeface="Montserrat Medium"/>
              <a:sym typeface="Montserrat Medium"/>
            </a:endParaRPr>
          </a:p>
          <a:p>
            <a:pPr indent="-342900" lvl="0" marL="457200" rtl="0" algn="l">
              <a:lnSpc>
                <a:spcPct val="150000"/>
              </a:lnSpc>
              <a:spcBef>
                <a:spcPts val="0"/>
              </a:spcBef>
              <a:spcAft>
                <a:spcPts val="0"/>
              </a:spcAft>
              <a:buClr>
                <a:schemeClr val="lt1"/>
              </a:buClr>
              <a:buSzPts val="1800"/>
              <a:buChar char="●"/>
            </a:pPr>
            <a:r>
              <a:rPr b="1" lang="nl">
                <a:solidFill>
                  <a:schemeClr val="lt1"/>
                </a:solidFill>
                <a:latin typeface="Montserrat"/>
                <a:ea typeface="Montserrat"/>
                <a:cs typeface="Montserrat"/>
                <a:sym typeface="Montserrat"/>
              </a:rPr>
              <a:t>Stellingen &amp; Mentimeter</a:t>
            </a:r>
            <a:r>
              <a:rPr b="1" lang="nl">
                <a:solidFill>
                  <a:schemeClr val="lt1"/>
                </a:solidFill>
                <a:latin typeface="Montserrat"/>
                <a:ea typeface="Montserrat"/>
                <a:cs typeface="Montserrat"/>
                <a:sym typeface="Montserrat"/>
              </a:rPr>
              <a:t> </a:t>
            </a:r>
            <a:r>
              <a:rPr i="1" lang="nl" sz="1200">
                <a:solidFill>
                  <a:schemeClr val="lt1"/>
                </a:solidFill>
                <a:latin typeface="Montserrat Medium"/>
                <a:ea typeface="Montserrat Medium"/>
                <a:cs typeface="Montserrat Medium"/>
                <a:sym typeface="Montserrat Medium"/>
              </a:rPr>
              <a:t>15</a:t>
            </a:r>
            <a:r>
              <a:rPr i="1" lang="nl" sz="1200">
                <a:solidFill>
                  <a:schemeClr val="lt1"/>
                </a:solidFill>
                <a:latin typeface="Montserrat Medium"/>
                <a:ea typeface="Montserrat Medium"/>
                <a:cs typeface="Montserrat Medium"/>
                <a:sym typeface="Montserrat Medium"/>
              </a:rPr>
              <a:t>min</a:t>
            </a:r>
            <a:endParaRPr i="1" sz="1200">
              <a:solidFill>
                <a:schemeClr val="lt1"/>
              </a:solidFill>
              <a:latin typeface="Montserrat Medium"/>
              <a:ea typeface="Montserrat Medium"/>
              <a:cs typeface="Montserrat Medium"/>
              <a:sym typeface="Montserrat Medium"/>
            </a:endParaRPr>
          </a:p>
          <a:p>
            <a:pPr indent="-342900" lvl="0" marL="457200" rtl="0" algn="l">
              <a:lnSpc>
                <a:spcPct val="150000"/>
              </a:lnSpc>
              <a:spcBef>
                <a:spcPts val="0"/>
              </a:spcBef>
              <a:spcAft>
                <a:spcPts val="0"/>
              </a:spcAft>
              <a:buClr>
                <a:schemeClr val="lt1"/>
              </a:buClr>
              <a:buSzPts val="1800"/>
              <a:buFont typeface="Montserrat"/>
              <a:buChar char="●"/>
            </a:pPr>
            <a:r>
              <a:rPr b="1" lang="nl">
                <a:solidFill>
                  <a:schemeClr val="lt1"/>
                </a:solidFill>
                <a:latin typeface="Montserrat"/>
                <a:ea typeface="Montserrat"/>
                <a:cs typeface="Montserrat"/>
                <a:sym typeface="Montserrat"/>
              </a:rPr>
              <a:t>Rapporten</a:t>
            </a:r>
            <a:r>
              <a:rPr b="1" lang="nl">
                <a:solidFill>
                  <a:schemeClr val="lt1"/>
                </a:solidFill>
                <a:latin typeface="Montserrat"/>
                <a:ea typeface="Montserrat"/>
                <a:cs typeface="Montserrat"/>
                <a:sym typeface="Montserrat"/>
              </a:rPr>
              <a:t> </a:t>
            </a:r>
            <a:r>
              <a:rPr i="1" lang="nl" sz="1200">
                <a:solidFill>
                  <a:schemeClr val="lt1"/>
                </a:solidFill>
                <a:latin typeface="Montserrat Medium"/>
                <a:ea typeface="Montserrat Medium"/>
                <a:cs typeface="Montserrat Medium"/>
                <a:sym typeface="Montserrat Medium"/>
              </a:rPr>
              <a:t>5</a:t>
            </a:r>
            <a:r>
              <a:rPr i="1" lang="nl" sz="1200">
                <a:solidFill>
                  <a:schemeClr val="lt1"/>
                </a:solidFill>
                <a:latin typeface="Montserrat Medium"/>
                <a:ea typeface="Montserrat Medium"/>
                <a:cs typeface="Montserrat Medium"/>
                <a:sym typeface="Montserrat Medium"/>
              </a:rPr>
              <a:t>min</a:t>
            </a:r>
            <a:endParaRPr i="1" sz="1200">
              <a:solidFill>
                <a:schemeClr val="lt1"/>
              </a:solidFill>
              <a:latin typeface="Montserrat Medium"/>
              <a:ea typeface="Montserrat Medium"/>
              <a:cs typeface="Montserrat Medium"/>
              <a:sym typeface="Montserrat Medium"/>
            </a:endParaRPr>
          </a:p>
          <a:p>
            <a:pPr indent="-342900" lvl="0" marL="457200" rtl="0" algn="l">
              <a:lnSpc>
                <a:spcPct val="150000"/>
              </a:lnSpc>
              <a:spcBef>
                <a:spcPts val="0"/>
              </a:spcBef>
              <a:spcAft>
                <a:spcPts val="0"/>
              </a:spcAft>
              <a:buClr>
                <a:schemeClr val="lt1"/>
              </a:buClr>
              <a:buSzPts val="1800"/>
              <a:buFont typeface="Montserrat"/>
              <a:buChar char="●"/>
            </a:pPr>
            <a:r>
              <a:rPr b="1" lang="nl">
                <a:solidFill>
                  <a:schemeClr val="lt1"/>
                </a:solidFill>
                <a:latin typeface="Montserrat"/>
                <a:ea typeface="Montserrat"/>
                <a:cs typeface="Montserrat"/>
                <a:sym typeface="Montserrat"/>
              </a:rPr>
              <a:t>In gesprek</a:t>
            </a:r>
            <a:r>
              <a:rPr b="1" lang="nl">
                <a:solidFill>
                  <a:schemeClr val="lt1"/>
                </a:solidFill>
                <a:latin typeface="Montserrat"/>
                <a:ea typeface="Montserrat"/>
                <a:cs typeface="Montserrat"/>
                <a:sym typeface="Montserrat"/>
              </a:rPr>
              <a:t> </a:t>
            </a:r>
            <a:r>
              <a:rPr i="1" lang="nl" sz="1200">
                <a:solidFill>
                  <a:schemeClr val="lt1"/>
                </a:solidFill>
                <a:latin typeface="Montserrat Medium"/>
                <a:ea typeface="Montserrat Medium"/>
                <a:cs typeface="Montserrat Medium"/>
                <a:sym typeface="Montserrat Medium"/>
              </a:rPr>
              <a:t>20min</a:t>
            </a:r>
            <a:endParaRPr i="1" sz="1200">
              <a:solidFill>
                <a:schemeClr val="lt1"/>
              </a:solidFill>
              <a:latin typeface="Montserrat Medium"/>
              <a:ea typeface="Montserrat Medium"/>
              <a:cs typeface="Montserrat Medium"/>
              <a:sym typeface="Montserrat Medium"/>
            </a:endParaRPr>
          </a:p>
          <a:p>
            <a:pPr indent="-342900" lvl="0" marL="457200" rtl="0" algn="l">
              <a:lnSpc>
                <a:spcPct val="150000"/>
              </a:lnSpc>
              <a:spcBef>
                <a:spcPts val="0"/>
              </a:spcBef>
              <a:spcAft>
                <a:spcPts val="0"/>
              </a:spcAft>
              <a:buClr>
                <a:schemeClr val="lt1"/>
              </a:buClr>
              <a:buSzPts val="1800"/>
              <a:buFont typeface="Montserrat"/>
              <a:buChar char="●"/>
            </a:pPr>
            <a:r>
              <a:rPr b="1" lang="nl">
                <a:solidFill>
                  <a:schemeClr val="lt1"/>
                </a:solidFill>
                <a:latin typeface="Montserrat"/>
                <a:ea typeface="Montserrat"/>
                <a:cs typeface="Montserrat"/>
                <a:sym typeface="Montserrat"/>
              </a:rPr>
              <a:t>Spel en afsluiting</a:t>
            </a:r>
            <a:r>
              <a:rPr b="1" lang="nl">
                <a:solidFill>
                  <a:schemeClr val="lt1"/>
                </a:solidFill>
                <a:latin typeface="Montserrat"/>
                <a:ea typeface="Montserrat"/>
                <a:cs typeface="Montserrat"/>
                <a:sym typeface="Montserrat"/>
              </a:rPr>
              <a:t> </a:t>
            </a:r>
            <a:r>
              <a:rPr i="1" lang="nl" sz="1200">
                <a:solidFill>
                  <a:schemeClr val="lt1"/>
                </a:solidFill>
                <a:latin typeface="Montserrat Medium"/>
                <a:ea typeface="Montserrat Medium"/>
                <a:cs typeface="Montserrat Medium"/>
                <a:sym typeface="Montserrat Medium"/>
              </a:rPr>
              <a:t>5min</a:t>
            </a:r>
            <a:endParaRPr i="1" sz="1200">
              <a:solidFill>
                <a:schemeClr val="lt1"/>
              </a:solidFill>
              <a:latin typeface="Montserrat Medium"/>
              <a:ea typeface="Montserrat Medium"/>
              <a:cs typeface="Montserrat Medium"/>
              <a:sym typeface="Montserrat Medium"/>
            </a:endParaRPr>
          </a:p>
          <a:p>
            <a:pPr indent="0" lvl="0" marL="0" rtl="0" algn="l">
              <a:lnSpc>
                <a:spcPct val="150000"/>
              </a:lnSpc>
              <a:spcBef>
                <a:spcPts val="0"/>
              </a:spcBef>
              <a:spcAft>
                <a:spcPts val="0"/>
              </a:spcAft>
              <a:buNone/>
            </a:pPr>
            <a:r>
              <a:t/>
            </a:r>
            <a:endParaRPr i="1" sz="1200">
              <a:solidFill>
                <a:schemeClr val="lt1"/>
              </a:solidFill>
              <a:latin typeface="Montserrat Medium"/>
              <a:ea typeface="Montserrat Medium"/>
              <a:cs typeface="Montserrat Medium"/>
              <a:sym typeface="Montserrat Medium"/>
            </a:endParaRPr>
          </a:p>
          <a:p>
            <a:pPr indent="0" lvl="0" marL="0" rtl="0" algn="l">
              <a:lnSpc>
                <a:spcPct val="150000"/>
              </a:lnSpc>
              <a:spcBef>
                <a:spcPts val="0"/>
              </a:spcBef>
              <a:spcAft>
                <a:spcPts val="0"/>
              </a:spcAft>
              <a:buNone/>
            </a:pPr>
            <a:r>
              <a:t/>
            </a:r>
            <a:endParaRPr b="1">
              <a:solidFill>
                <a:schemeClr val="lt1"/>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02" name="Shape 202"/>
        <p:cNvGrpSpPr/>
        <p:nvPr/>
      </p:nvGrpSpPr>
      <p:grpSpPr>
        <a:xfrm>
          <a:off x="0" y="0"/>
          <a:ext cx="0" cy="0"/>
          <a:chOff x="0" y="0"/>
          <a:chExt cx="0" cy="0"/>
        </a:xfrm>
      </p:grpSpPr>
      <p:pic>
        <p:nvPicPr>
          <p:cNvPr id="203" name="Google Shape;203;p32"/>
          <p:cNvPicPr preferRelativeResize="0"/>
          <p:nvPr/>
        </p:nvPicPr>
        <p:blipFill>
          <a:blip r:embed="rId4">
            <a:alphaModFix/>
          </a:blip>
          <a:stretch>
            <a:fillRect/>
          </a:stretch>
        </p:blipFill>
        <p:spPr>
          <a:xfrm rot="5400000">
            <a:off x="-441337" y="-2848237"/>
            <a:ext cx="8262374" cy="11016499"/>
          </a:xfrm>
          <a:prstGeom prst="rect">
            <a:avLst/>
          </a:prstGeom>
          <a:noFill/>
          <a:ln>
            <a:noFill/>
          </a:ln>
        </p:spPr>
      </p:pic>
      <p:sp>
        <p:nvSpPr>
          <p:cNvPr id="204" name="Google Shape;204;p32"/>
          <p:cNvSpPr/>
          <p:nvPr/>
        </p:nvSpPr>
        <p:spPr>
          <a:xfrm>
            <a:off x="-2452200" y="-811600"/>
            <a:ext cx="12284100" cy="6381900"/>
          </a:xfrm>
          <a:prstGeom prst="rect">
            <a:avLst/>
          </a:prstGeom>
          <a:solidFill>
            <a:srgbClr val="184E46">
              <a:alpha val="1646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5" name="Google Shape;205;p32"/>
          <p:cNvSpPr txBox="1"/>
          <p:nvPr>
            <p:ph type="ctrTitle"/>
          </p:nvPr>
        </p:nvSpPr>
        <p:spPr>
          <a:xfrm>
            <a:off x="311700" y="1878200"/>
            <a:ext cx="8520600" cy="10023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r>
              <a:rPr b="1" lang="nl" sz="4000">
                <a:solidFill>
                  <a:schemeClr val="lt1"/>
                </a:solidFill>
                <a:latin typeface="Montserrat"/>
                <a:ea typeface="Montserrat"/>
                <a:cs typeface="Montserrat"/>
                <a:sym typeface="Montserrat"/>
              </a:rPr>
              <a:t>Rapporten</a:t>
            </a:r>
            <a:endParaRPr b="1" sz="4000">
              <a:solidFill>
                <a:schemeClr val="lt1"/>
              </a:solidFill>
              <a:latin typeface="Montserrat"/>
              <a:ea typeface="Montserrat"/>
              <a:cs typeface="Montserrat"/>
              <a:sym typeface="Montserra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09" name="Shape 209"/>
        <p:cNvGrpSpPr/>
        <p:nvPr/>
      </p:nvGrpSpPr>
      <p:grpSpPr>
        <a:xfrm>
          <a:off x="0" y="0"/>
          <a:ext cx="0" cy="0"/>
          <a:chOff x="0" y="0"/>
          <a:chExt cx="0" cy="0"/>
        </a:xfrm>
      </p:grpSpPr>
      <p:sp>
        <p:nvSpPr>
          <p:cNvPr id="210" name="Google Shape;210;p33"/>
          <p:cNvSpPr/>
          <p:nvPr/>
        </p:nvSpPr>
        <p:spPr>
          <a:xfrm>
            <a:off x="127000" y="4600575"/>
            <a:ext cx="1301700" cy="492000"/>
          </a:xfrm>
          <a:prstGeom prst="rect">
            <a:avLst/>
          </a:prstGeom>
          <a:solidFill>
            <a:srgbClr val="F3EED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11" name="Google Shape;211;p33"/>
          <p:cNvSpPr txBox="1"/>
          <p:nvPr/>
        </p:nvSpPr>
        <p:spPr>
          <a:xfrm>
            <a:off x="385475" y="547900"/>
            <a:ext cx="6216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l" sz="2800">
                <a:latin typeface="Montserrat ExtraBold"/>
                <a:ea typeface="Montserrat ExtraBold"/>
                <a:cs typeface="Montserrat ExtraBold"/>
                <a:sym typeface="Montserrat ExtraBold"/>
              </a:rPr>
              <a:t>Rapport</a:t>
            </a:r>
            <a:endParaRPr sz="2800">
              <a:solidFill>
                <a:srgbClr val="000000"/>
              </a:solidFill>
              <a:latin typeface="Montserrat ExtraBold"/>
              <a:ea typeface="Montserrat ExtraBold"/>
              <a:cs typeface="Montserrat ExtraBold"/>
              <a:sym typeface="Montserrat ExtraBold"/>
            </a:endParaRPr>
          </a:p>
        </p:txBody>
      </p:sp>
      <p:sp>
        <p:nvSpPr>
          <p:cNvPr id="212" name="Google Shape;212;p33"/>
          <p:cNvSpPr/>
          <p:nvPr/>
        </p:nvSpPr>
        <p:spPr>
          <a:xfrm>
            <a:off x="470150" y="1212246"/>
            <a:ext cx="832200" cy="48600"/>
          </a:xfrm>
          <a:prstGeom prst="rect">
            <a:avLst/>
          </a:prstGeom>
          <a:solidFill>
            <a:srgbClr val="A390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33"/>
          <p:cNvSpPr/>
          <p:nvPr/>
        </p:nvSpPr>
        <p:spPr>
          <a:xfrm rot="-8099390">
            <a:off x="5286723" y="-162864"/>
            <a:ext cx="3585244" cy="719976"/>
          </a:xfrm>
          <a:prstGeom prst="rect">
            <a:avLst/>
          </a:prstGeom>
          <a:solidFill>
            <a:srgbClr val="F1E2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4" name="Google Shape;214;p33"/>
          <p:cNvPicPr preferRelativeResize="0"/>
          <p:nvPr/>
        </p:nvPicPr>
        <p:blipFill rotWithShape="1">
          <a:blip r:embed="rId4">
            <a:alphaModFix/>
          </a:blip>
          <a:srcRect b="21216" l="0" r="21862" t="0"/>
          <a:stretch/>
        </p:blipFill>
        <p:spPr>
          <a:xfrm>
            <a:off x="470150" y="1546850"/>
            <a:ext cx="2403026" cy="3230602"/>
          </a:xfrm>
          <a:prstGeom prst="rect">
            <a:avLst/>
          </a:prstGeom>
          <a:noFill/>
          <a:ln>
            <a:noFill/>
          </a:ln>
        </p:spPr>
      </p:pic>
      <p:sp>
        <p:nvSpPr>
          <p:cNvPr id="215" name="Google Shape;215;p33"/>
          <p:cNvSpPr txBox="1"/>
          <p:nvPr/>
        </p:nvSpPr>
        <p:spPr>
          <a:xfrm>
            <a:off x="3270800" y="1546850"/>
            <a:ext cx="5330400" cy="298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nl" sz="1500">
                <a:solidFill>
                  <a:srgbClr val="000000"/>
                </a:solidFill>
                <a:latin typeface="Montserrat Medium"/>
                <a:ea typeface="Montserrat Medium"/>
                <a:cs typeface="Montserrat Medium"/>
                <a:sym typeface="Montserrat Medium"/>
              </a:rPr>
              <a:t>Wat </a:t>
            </a:r>
            <a:r>
              <a:rPr i="1" lang="nl" sz="1500">
                <a:latin typeface="Montserrat Medium"/>
                <a:ea typeface="Montserrat Medium"/>
                <a:cs typeface="Montserrat Medium"/>
                <a:sym typeface="Montserrat Medium"/>
              </a:rPr>
              <a:t>kinderen vertelden</a:t>
            </a:r>
            <a:r>
              <a:rPr i="1" lang="nl" sz="1500">
                <a:solidFill>
                  <a:srgbClr val="000000"/>
                </a:solidFill>
                <a:latin typeface="Montserrat Medium"/>
                <a:ea typeface="Montserrat Medium"/>
                <a:cs typeface="Montserrat Medium"/>
                <a:sym typeface="Montserrat Medium"/>
              </a:rPr>
              <a:t>:</a:t>
            </a:r>
            <a:endParaRPr i="1" sz="1500">
              <a:solidFill>
                <a:srgbClr val="000000"/>
              </a:solidFill>
              <a:latin typeface="Montserrat Medium"/>
              <a:ea typeface="Montserrat Medium"/>
              <a:cs typeface="Montserrat Medium"/>
              <a:sym typeface="Montserrat Medium"/>
            </a:endParaRPr>
          </a:p>
          <a:p>
            <a:pPr indent="-311150" lvl="0" marL="457200" rtl="0" algn="l">
              <a:lnSpc>
                <a:spcPct val="115000"/>
              </a:lnSpc>
              <a:spcBef>
                <a:spcPts val="1600"/>
              </a:spcBef>
              <a:spcAft>
                <a:spcPts val="0"/>
              </a:spcAft>
              <a:buClr>
                <a:srgbClr val="000000"/>
              </a:buClr>
              <a:buSzPts val="1300"/>
              <a:buFont typeface="Montserrat Medium"/>
              <a:buChar char="●"/>
            </a:pPr>
            <a:r>
              <a:rPr lang="nl" sz="1300">
                <a:latin typeface="Montserrat Medium"/>
                <a:ea typeface="Montserrat Medium"/>
                <a:cs typeface="Montserrat Medium"/>
                <a:sym typeface="Montserrat Medium"/>
              </a:rPr>
              <a:t>Ze</a:t>
            </a:r>
            <a:r>
              <a:rPr lang="nl" sz="1300">
                <a:solidFill>
                  <a:srgbClr val="000000"/>
                </a:solidFill>
                <a:latin typeface="Montserrat Medium"/>
                <a:ea typeface="Montserrat Medium"/>
                <a:cs typeface="Montserrat Medium"/>
                <a:sym typeface="Montserrat Medium"/>
              </a:rPr>
              <a:t> willen zelf inspraak hebben in welke doelen ze willen behalen en hoe ze hun best hebben gedaan, om dit vervolgens naast de beoordeling van de leerkracht te plaatsen. </a:t>
            </a:r>
            <a:endParaRPr sz="1300">
              <a:solidFill>
                <a:srgbClr val="000000"/>
              </a:solidFill>
              <a:latin typeface="Montserrat Medium"/>
              <a:ea typeface="Montserrat Medium"/>
              <a:cs typeface="Montserrat Medium"/>
              <a:sym typeface="Montserrat Medium"/>
            </a:endParaRPr>
          </a:p>
          <a:p>
            <a:pPr indent="-311150" lvl="0" marL="457200" rtl="0" algn="l">
              <a:lnSpc>
                <a:spcPct val="115000"/>
              </a:lnSpc>
              <a:spcBef>
                <a:spcPts val="0"/>
              </a:spcBef>
              <a:spcAft>
                <a:spcPts val="0"/>
              </a:spcAft>
              <a:buClr>
                <a:srgbClr val="000000"/>
              </a:buClr>
              <a:buSzPts val="1300"/>
              <a:buFont typeface="Montserrat Medium"/>
              <a:buChar char="●"/>
            </a:pPr>
            <a:r>
              <a:rPr lang="nl" sz="1300">
                <a:solidFill>
                  <a:srgbClr val="000000"/>
                </a:solidFill>
                <a:latin typeface="Montserrat Medium"/>
                <a:ea typeface="Montserrat Medium"/>
                <a:cs typeface="Montserrat Medium"/>
                <a:sym typeface="Montserrat Medium"/>
              </a:rPr>
              <a:t>Focussen op inzetten en benutten eigen kwaliteiten </a:t>
            </a:r>
            <a:r>
              <a:rPr lang="nl" sz="1300">
                <a:latin typeface="Montserrat Medium"/>
                <a:ea typeface="Montserrat Medium"/>
                <a:cs typeface="Montserrat Medium"/>
                <a:sym typeface="Montserrat Medium"/>
              </a:rPr>
              <a:t>i.p.v.</a:t>
            </a:r>
            <a:r>
              <a:rPr lang="nl" sz="1300">
                <a:solidFill>
                  <a:srgbClr val="000000"/>
                </a:solidFill>
                <a:latin typeface="Montserrat Medium"/>
                <a:ea typeface="Montserrat Medium"/>
                <a:cs typeface="Montserrat Medium"/>
                <a:sym typeface="Montserrat Medium"/>
              </a:rPr>
              <a:t> resultaten volgens een generieke beoordeling.</a:t>
            </a:r>
            <a:endParaRPr sz="1300">
              <a:solidFill>
                <a:srgbClr val="000000"/>
              </a:solidFill>
              <a:latin typeface="Montserrat Medium"/>
              <a:ea typeface="Montserrat Medium"/>
              <a:cs typeface="Montserrat Medium"/>
              <a:sym typeface="Montserrat Medium"/>
            </a:endParaRPr>
          </a:p>
          <a:p>
            <a:pPr indent="-311150" lvl="0" marL="457200" rtl="0" algn="l">
              <a:lnSpc>
                <a:spcPct val="115000"/>
              </a:lnSpc>
              <a:spcBef>
                <a:spcPts val="0"/>
              </a:spcBef>
              <a:spcAft>
                <a:spcPts val="0"/>
              </a:spcAft>
              <a:buClr>
                <a:srgbClr val="000000"/>
              </a:buClr>
              <a:buSzPts val="1300"/>
              <a:buFont typeface="Montserrat Medium"/>
              <a:buChar char="●"/>
            </a:pPr>
            <a:r>
              <a:rPr lang="nl" sz="1300">
                <a:solidFill>
                  <a:srgbClr val="000000"/>
                </a:solidFill>
                <a:latin typeface="Montserrat Medium"/>
                <a:ea typeface="Montserrat Medium"/>
                <a:cs typeface="Montserrat Medium"/>
                <a:sym typeface="Montserrat Medium"/>
              </a:rPr>
              <a:t>Samen met de leerkracht bespreken hoe ver ze al zijn (tussentijdse feedback).</a:t>
            </a:r>
            <a:endParaRPr sz="1300">
              <a:solidFill>
                <a:srgbClr val="000000"/>
              </a:solidFill>
              <a:latin typeface="Montserrat Medium"/>
              <a:ea typeface="Montserrat Medium"/>
              <a:cs typeface="Montserrat Medium"/>
              <a:sym typeface="Montserrat Medium"/>
            </a:endParaRPr>
          </a:p>
          <a:p>
            <a:pPr indent="-311150" lvl="0" marL="457200" rtl="0" algn="l">
              <a:lnSpc>
                <a:spcPct val="115000"/>
              </a:lnSpc>
              <a:spcBef>
                <a:spcPts val="0"/>
              </a:spcBef>
              <a:spcAft>
                <a:spcPts val="0"/>
              </a:spcAft>
              <a:buClr>
                <a:srgbClr val="000000"/>
              </a:buClr>
              <a:buSzPts val="1300"/>
              <a:buFont typeface="Montserrat Medium"/>
              <a:buChar char="●"/>
            </a:pPr>
            <a:r>
              <a:rPr lang="nl" sz="1300">
                <a:solidFill>
                  <a:srgbClr val="000000"/>
                </a:solidFill>
                <a:latin typeface="Montserrat Medium"/>
                <a:ea typeface="Montserrat Medium"/>
                <a:cs typeface="Montserrat Medium"/>
                <a:sym typeface="Montserrat Medium"/>
              </a:rPr>
              <a:t>Dat het meer gaat over </a:t>
            </a:r>
            <a:r>
              <a:rPr b="1" lang="nl" sz="1300">
                <a:solidFill>
                  <a:srgbClr val="000000"/>
                </a:solidFill>
                <a:latin typeface="Montserrat"/>
                <a:ea typeface="Montserrat"/>
                <a:cs typeface="Montserrat"/>
                <a:sym typeface="Montserrat"/>
              </a:rPr>
              <a:t>hoe</a:t>
            </a:r>
            <a:r>
              <a:rPr lang="nl" sz="1300">
                <a:solidFill>
                  <a:srgbClr val="000000"/>
                </a:solidFill>
                <a:latin typeface="Montserrat Medium"/>
                <a:ea typeface="Montserrat Medium"/>
                <a:cs typeface="Montserrat Medium"/>
                <a:sym typeface="Montserrat Medium"/>
              </a:rPr>
              <a:t> je werkt en niet </a:t>
            </a:r>
            <a:r>
              <a:rPr b="1" lang="nl" sz="1300">
                <a:solidFill>
                  <a:srgbClr val="000000"/>
                </a:solidFill>
                <a:latin typeface="Montserrat"/>
                <a:ea typeface="Montserrat"/>
                <a:cs typeface="Montserrat"/>
                <a:sym typeface="Montserrat"/>
              </a:rPr>
              <a:t>wat</a:t>
            </a:r>
            <a:r>
              <a:rPr lang="nl" sz="1300">
                <a:solidFill>
                  <a:srgbClr val="000000"/>
                </a:solidFill>
                <a:latin typeface="Montserrat Medium"/>
                <a:ea typeface="Montserrat Medium"/>
                <a:cs typeface="Montserrat Medium"/>
                <a:sym typeface="Montserrat Medium"/>
              </a:rPr>
              <a:t> je hebt gedaan; het proces in plaats van het resultaat.</a:t>
            </a:r>
            <a:endParaRPr sz="1300">
              <a:solidFill>
                <a:srgbClr val="000000"/>
              </a:solidFill>
              <a:latin typeface="Montserrat Medium"/>
              <a:ea typeface="Montserrat Medium"/>
              <a:cs typeface="Montserrat Medium"/>
              <a:sym typeface="Montserrat Medium"/>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9" name="Shape 219"/>
        <p:cNvGrpSpPr/>
        <p:nvPr/>
      </p:nvGrpSpPr>
      <p:grpSpPr>
        <a:xfrm>
          <a:off x="0" y="0"/>
          <a:ext cx="0" cy="0"/>
          <a:chOff x="0" y="0"/>
          <a:chExt cx="0" cy="0"/>
        </a:xfrm>
      </p:grpSpPr>
      <p:pic>
        <p:nvPicPr>
          <p:cNvPr id="220" name="Google Shape;220;p34"/>
          <p:cNvPicPr preferRelativeResize="0"/>
          <p:nvPr/>
        </p:nvPicPr>
        <p:blipFill rotWithShape="1">
          <a:blip r:embed="rId4">
            <a:alphaModFix/>
          </a:blip>
          <a:srcRect b="0" l="0" r="0" t="0"/>
          <a:stretch/>
        </p:blipFill>
        <p:spPr>
          <a:xfrm>
            <a:off x="419925" y="4672662"/>
            <a:ext cx="773649" cy="259125"/>
          </a:xfrm>
          <a:prstGeom prst="rect">
            <a:avLst/>
          </a:prstGeom>
          <a:noFill/>
          <a:ln>
            <a:noFill/>
          </a:ln>
        </p:spPr>
      </p:pic>
      <p:pic>
        <p:nvPicPr>
          <p:cNvPr id="221" name="Google Shape;221;p34"/>
          <p:cNvPicPr preferRelativeResize="0"/>
          <p:nvPr/>
        </p:nvPicPr>
        <p:blipFill>
          <a:blip r:embed="rId5">
            <a:alphaModFix/>
          </a:blip>
          <a:stretch>
            <a:fillRect/>
          </a:stretch>
        </p:blipFill>
        <p:spPr>
          <a:xfrm>
            <a:off x="152400" y="152400"/>
            <a:ext cx="981075" cy="247650"/>
          </a:xfrm>
          <a:prstGeom prst="rect">
            <a:avLst/>
          </a:prstGeom>
          <a:noFill/>
          <a:ln>
            <a:noFill/>
          </a:ln>
        </p:spPr>
      </p:pic>
      <p:sp>
        <p:nvSpPr>
          <p:cNvPr id="222" name="Google Shape;222;p34"/>
          <p:cNvSpPr txBox="1"/>
          <p:nvPr>
            <p:ph type="ctrTitle"/>
          </p:nvPr>
        </p:nvSpPr>
        <p:spPr>
          <a:xfrm>
            <a:off x="311700" y="1960713"/>
            <a:ext cx="8520600" cy="10023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r>
              <a:rPr b="1" lang="nl" sz="5700">
                <a:solidFill>
                  <a:srgbClr val="184E46"/>
                </a:solidFill>
                <a:latin typeface="Montserrat"/>
                <a:ea typeface="Montserrat"/>
                <a:cs typeface="Montserrat"/>
                <a:sym typeface="Montserrat"/>
              </a:rPr>
              <a:t>In gesprek</a:t>
            </a:r>
            <a:r>
              <a:rPr b="1" lang="nl" sz="5700">
                <a:solidFill>
                  <a:srgbClr val="184E46"/>
                </a:solidFill>
                <a:latin typeface="Montserrat"/>
                <a:ea typeface="Montserrat"/>
                <a:cs typeface="Montserrat"/>
                <a:sym typeface="Montserrat"/>
              </a:rPr>
              <a:t> </a:t>
            </a:r>
            <a:endParaRPr b="1" sz="4200">
              <a:solidFill>
                <a:srgbClr val="184E46"/>
              </a:solidFill>
              <a:latin typeface="Montserrat"/>
              <a:ea typeface="Montserrat"/>
              <a:cs typeface="Montserrat"/>
              <a:sym typeface="Montserrat"/>
            </a:endParaRPr>
          </a:p>
        </p:txBody>
      </p:sp>
      <p:sp>
        <p:nvSpPr>
          <p:cNvPr id="223" name="Google Shape;223;p34"/>
          <p:cNvSpPr/>
          <p:nvPr/>
        </p:nvSpPr>
        <p:spPr>
          <a:xfrm>
            <a:off x="3771000" y="3068788"/>
            <a:ext cx="1602000" cy="43200"/>
          </a:xfrm>
          <a:prstGeom prst="rect">
            <a:avLst/>
          </a:prstGeom>
          <a:solidFill>
            <a:srgbClr val="184E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4" name="Google Shape;224;p34"/>
          <p:cNvSpPr txBox="1"/>
          <p:nvPr/>
        </p:nvSpPr>
        <p:spPr>
          <a:xfrm>
            <a:off x="2202050" y="2907775"/>
            <a:ext cx="44766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800">
              <a:latin typeface="Montserrat Medium"/>
              <a:ea typeface="Montserrat Medium"/>
              <a:cs typeface="Montserrat Medium"/>
              <a:sym typeface="Montserrat Medium"/>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28" name="Shape 228"/>
        <p:cNvGrpSpPr/>
        <p:nvPr/>
      </p:nvGrpSpPr>
      <p:grpSpPr>
        <a:xfrm>
          <a:off x="0" y="0"/>
          <a:ext cx="0" cy="0"/>
          <a:chOff x="0" y="0"/>
          <a:chExt cx="0" cy="0"/>
        </a:xfrm>
      </p:grpSpPr>
      <p:sp>
        <p:nvSpPr>
          <p:cNvPr id="229" name="Google Shape;229;p35"/>
          <p:cNvSpPr txBox="1"/>
          <p:nvPr/>
        </p:nvSpPr>
        <p:spPr>
          <a:xfrm>
            <a:off x="766950" y="1688250"/>
            <a:ext cx="7610100" cy="17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i="1" lang="nl" sz="2600">
                <a:solidFill>
                  <a:srgbClr val="194E46"/>
                </a:solidFill>
                <a:latin typeface="Montserrat Medium"/>
                <a:ea typeface="Montserrat Medium"/>
                <a:cs typeface="Montserrat Medium"/>
                <a:sym typeface="Montserrat Medium"/>
              </a:rPr>
              <a:t>Ontwikkelen van handvatten voor scholen, leerkrachten en ouders om samen te kunnen omgaan met de verschillende (hoge) verwachtingen t.a.v. het kind.</a:t>
            </a:r>
            <a:endParaRPr i="1" sz="2600">
              <a:solidFill>
                <a:srgbClr val="194E46"/>
              </a:solidFill>
              <a:latin typeface="Montserrat Medium"/>
              <a:ea typeface="Montserrat Medium"/>
              <a:cs typeface="Montserrat Medium"/>
              <a:sym typeface="Montserrat Medium"/>
            </a:endParaRPr>
          </a:p>
        </p:txBody>
      </p:sp>
      <p:sp>
        <p:nvSpPr>
          <p:cNvPr id="230" name="Google Shape;230;p35"/>
          <p:cNvSpPr/>
          <p:nvPr/>
        </p:nvSpPr>
        <p:spPr>
          <a:xfrm>
            <a:off x="127000" y="4600575"/>
            <a:ext cx="1301700" cy="492000"/>
          </a:xfrm>
          <a:prstGeom prst="rect">
            <a:avLst/>
          </a:prstGeom>
          <a:solidFill>
            <a:srgbClr val="F3EED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4" name="Shape 234"/>
        <p:cNvGrpSpPr/>
        <p:nvPr/>
      </p:nvGrpSpPr>
      <p:grpSpPr>
        <a:xfrm>
          <a:off x="0" y="0"/>
          <a:ext cx="0" cy="0"/>
          <a:chOff x="0" y="0"/>
          <a:chExt cx="0" cy="0"/>
        </a:xfrm>
      </p:grpSpPr>
      <p:sp>
        <p:nvSpPr>
          <p:cNvPr id="235" name="Google Shape;235;p36"/>
          <p:cNvSpPr/>
          <p:nvPr/>
        </p:nvSpPr>
        <p:spPr>
          <a:xfrm>
            <a:off x="7697500" y="3671500"/>
            <a:ext cx="2261400" cy="2261400"/>
          </a:xfrm>
          <a:prstGeom prst="ellipse">
            <a:avLst/>
          </a:prstGeom>
          <a:solidFill>
            <a:srgbClr val="F1E2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6"/>
          <p:cNvSpPr/>
          <p:nvPr/>
        </p:nvSpPr>
        <p:spPr>
          <a:xfrm>
            <a:off x="7141100" y="-1198100"/>
            <a:ext cx="2939100" cy="2939100"/>
          </a:xfrm>
          <a:prstGeom prst="ellipse">
            <a:avLst/>
          </a:prstGeom>
          <a:noFill/>
          <a:ln cap="flat" cmpd="sng" w="19050">
            <a:solidFill>
              <a:srgbClr val="FF725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7" name="Google Shape;237;p36"/>
          <p:cNvSpPr/>
          <p:nvPr/>
        </p:nvSpPr>
        <p:spPr>
          <a:xfrm>
            <a:off x="2708100" y="959700"/>
            <a:ext cx="3727800" cy="3224100"/>
          </a:xfrm>
          <a:prstGeom prst="triangle">
            <a:avLst>
              <a:gd fmla="val 50000" name="adj"/>
            </a:avLst>
          </a:prstGeom>
          <a:noFill/>
          <a:ln cap="flat" cmpd="sng" w="38100">
            <a:solidFill>
              <a:srgbClr val="194E4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8" name="Google Shape;238;p36"/>
          <p:cNvSpPr txBox="1"/>
          <p:nvPr/>
        </p:nvSpPr>
        <p:spPr>
          <a:xfrm>
            <a:off x="3072000" y="263775"/>
            <a:ext cx="30000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nl" sz="2000">
                <a:solidFill>
                  <a:srgbClr val="194E46"/>
                </a:solidFill>
                <a:latin typeface="Montserrat"/>
                <a:ea typeface="Montserrat"/>
                <a:cs typeface="Montserrat"/>
                <a:sym typeface="Montserrat"/>
              </a:rPr>
              <a:t>Kind</a:t>
            </a:r>
            <a:endParaRPr>
              <a:solidFill>
                <a:srgbClr val="194E46"/>
              </a:solidFill>
            </a:endParaRPr>
          </a:p>
        </p:txBody>
      </p:sp>
      <p:sp>
        <p:nvSpPr>
          <p:cNvPr id="239" name="Google Shape;239;p36"/>
          <p:cNvSpPr txBox="1"/>
          <p:nvPr/>
        </p:nvSpPr>
        <p:spPr>
          <a:xfrm>
            <a:off x="281925" y="3848100"/>
            <a:ext cx="30000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nl" sz="2000">
                <a:solidFill>
                  <a:srgbClr val="194E46"/>
                </a:solidFill>
                <a:latin typeface="Montserrat"/>
                <a:ea typeface="Montserrat"/>
                <a:cs typeface="Montserrat"/>
                <a:sym typeface="Montserrat"/>
              </a:rPr>
              <a:t>Leerkracht</a:t>
            </a:r>
            <a:endParaRPr>
              <a:solidFill>
                <a:srgbClr val="194E46"/>
              </a:solidFill>
            </a:endParaRPr>
          </a:p>
        </p:txBody>
      </p:sp>
      <p:sp>
        <p:nvSpPr>
          <p:cNvPr id="240" name="Google Shape;240;p36"/>
          <p:cNvSpPr txBox="1"/>
          <p:nvPr/>
        </p:nvSpPr>
        <p:spPr>
          <a:xfrm>
            <a:off x="5577800" y="3848100"/>
            <a:ext cx="30000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nl" sz="2000">
                <a:solidFill>
                  <a:srgbClr val="194E46"/>
                </a:solidFill>
                <a:latin typeface="Montserrat"/>
                <a:ea typeface="Montserrat"/>
                <a:cs typeface="Montserrat"/>
                <a:sym typeface="Montserrat"/>
              </a:rPr>
              <a:t>Ouder</a:t>
            </a:r>
            <a:endParaRPr>
              <a:solidFill>
                <a:srgbClr val="194E46"/>
              </a:solidFill>
            </a:endParaRPr>
          </a:p>
        </p:txBody>
      </p:sp>
      <p:sp>
        <p:nvSpPr>
          <p:cNvPr id="241" name="Google Shape;241;p36"/>
          <p:cNvSpPr/>
          <p:nvPr/>
        </p:nvSpPr>
        <p:spPr>
          <a:xfrm>
            <a:off x="127000" y="4600575"/>
            <a:ext cx="1301700" cy="492000"/>
          </a:xfrm>
          <a:prstGeom prst="rect">
            <a:avLst/>
          </a:prstGeom>
          <a:solidFill>
            <a:srgbClr val="F3EED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45" name="Shape 245"/>
        <p:cNvGrpSpPr/>
        <p:nvPr/>
      </p:nvGrpSpPr>
      <p:grpSpPr>
        <a:xfrm>
          <a:off x="0" y="0"/>
          <a:ext cx="0" cy="0"/>
          <a:chOff x="0" y="0"/>
          <a:chExt cx="0" cy="0"/>
        </a:xfrm>
      </p:grpSpPr>
      <p:sp>
        <p:nvSpPr>
          <p:cNvPr id="246" name="Google Shape;246;p37"/>
          <p:cNvSpPr/>
          <p:nvPr/>
        </p:nvSpPr>
        <p:spPr>
          <a:xfrm>
            <a:off x="7697500" y="3671500"/>
            <a:ext cx="2261400" cy="2261400"/>
          </a:xfrm>
          <a:prstGeom prst="ellipse">
            <a:avLst/>
          </a:prstGeom>
          <a:solidFill>
            <a:srgbClr val="F1E2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37"/>
          <p:cNvSpPr/>
          <p:nvPr/>
        </p:nvSpPr>
        <p:spPr>
          <a:xfrm>
            <a:off x="7141100" y="-1198100"/>
            <a:ext cx="2939100" cy="2939100"/>
          </a:xfrm>
          <a:prstGeom prst="ellipse">
            <a:avLst/>
          </a:prstGeom>
          <a:noFill/>
          <a:ln cap="flat" cmpd="sng" w="19050">
            <a:solidFill>
              <a:srgbClr val="FF725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48" name="Google Shape;248;p37"/>
          <p:cNvSpPr/>
          <p:nvPr/>
        </p:nvSpPr>
        <p:spPr>
          <a:xfrm>
            <a:off x="127000" y="4600575"/>
            <a:ext cx="1301700" cy="492000"/>
          </a:xfrm>
          <a:prstGeom prst="rect">
            <a:avLst/>
          </a:prstGeom>
          <a:solidFill>
            <a:srgbClr val="F3EED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49" name="Google Shape;249;p37"/>
          <p:cNvPicPr preferRelativeResize="0"/>
          <p:nvPr/>
        </p:nvPicPr>
        <p:blipFill>
          <a:blip r:embed="rId4">
            <a:alphaModFix/>
          </a:blip>
          <a:stretch>
            <a:fillRect/>
          </a:stretch>
        </p:blipFill>
        <p:spPr>
          <a:xfrm>
            <a:off x="2843188" y="152400"/>
            <a:ext cx="3457632" cy="483869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1" name="Shape 71"/>
        <p:cNvGrpSpPr/>
        <p:nvPr/>
      </p:nvGrpSpPr>
      <p:grpSpPr>
        <a:xfrm>
          <a:off x="0" y="0"/>
          <a:ext cx="0" cy="0"/>
          <a:chOff x="0" y="0"/>
          <a:chExt cx="0" cy="0"/>
        </a:xfrm>
      </p:grpSpPr>
      <p:sp>
        <p:nvSpPr>
          <p:cNvPr id="72" name="Google Shape;72;p15"/>
          <p:cNvSpPr/>
          <p:nvPr/>
        </p:nvSpPr>
        <p:spPr>
          <a:xfrm>
            <a:off x="-53950" y="-40450"/>
            <a:ext cx="9272100" cy="52599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3" name="Google Shape;73;p15"/>
          <p:cNvPicPr preferRelativeResize="0"/>
          <p:nvPr/>
        </p:nvPicPr>
        <p:blipFill rotWithShape="1">
          <a:blip r:embed="rId4">
            <a:alphaModFix/>
          </a:blip>
          <a:srcRect b="0" l="0" r="0" t="0"/>
          <a:stretch/>
        </p:blipFill>
        <p:spPr>
          <a:xfrm>
            <a:off x="-107515" y="-40450"/>
            <a:ext cx="9359032" cy="5259900"/>
          </a:xfrm>
          <a:prstGeom prst="rect">
            <a:avLst/>
          </a:prstGeom>
          <a:noFill/>
          <a:ln>
            <a:noFill/>
          </a:ln>
        </p:spPr>
      </p:pic>
      <p:sp>
        <p:nvSpPr>
          <p:cNvPr id="74" name="Google Shape;74;p15"/>
          <p:cNvSpPr txBox="1"/>
          <p:nvPr/>
        </p:nvSpPr>
        <p:spPr>
          <a:xfrm>
            <a:off x="80675" y="166900"/>
            <a:ext cx="4335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l" sz="2800">
                <a:latin typeface="Montserrat ExtraBold"/>
                <a:ea typeface="Montserrat ExtraBold"/>
                <a:cs typeface="Montserrat ExtraBold"/>
                <a:sym typeface="Montserrat ExtraBold"/>
              </a:rPr>
              <a:t>Het systeem</a:t>
            </a:r>
            <a:endParaRPr sz="2800">
              <a:latin typeface="Montserrat ExtraBold"/>
              <a:ea typeface="Montserrat ExtraBold"/>
              <a:cs typeface="Montserrat ExtraBold"/>
              <a:sym typeface="Montserrat ExtraBold"/>
            </a:endParaRPr>
          </a:p>
          <a:p>
            <a:pPr indent="0" lvl="0" marL="0" rtl="0" algn="l">
              <a:spcBef>
                <a:spcPts val="0"/>
              </a:spcBef>
              <a:spcAft>
                <a:spcPts val="0"/>
              </a:spcAft>
              <a:buNone/>
            </a:pPr>
            <a:r>
              <a:rPr lang="nl" sz="2800">
                <a:latin typeface="Montserrat ExtraBold"/>
                <a:ea typeface="Montserrat ExtraBold"/>
                <a:cs typeface="Montserrat ExtraBold"/>
                <a:sym typeface="Montserrat ExtraBold"/>
              </a:rPr>
              <a:t>in beeld</a:t>
            </a:r>
            <a:endParaRPr sz="2800">
              <a:latin typeface="Montserrat ExtraBold"/>
              <a:ea typeface="Montserrat ExtraBold"/>
              <a:cs typeface="Montserrat ExtraBold"/>
              <a:sym typeface="Montserrat ExtraBold"/>
            </a:endParaRPr>
          </a:p>
        </p:txBody>
      </p:sp>
      <p:sp>
        <p:nvSpPr>
          <p:cNvPr id="75" name="Google Shape;75;p15"/>
          <p:cNvSpPr/>
          <p:nvPr/>
        </p:nvSpPr>
        <p:spPr>
          <a:xfrm>
            <a:off x="165350" y="1167125"/>
            <a:ext cx="832200" cy="48600"/>
          </a:xfrm>
          <a:prstGeom prst="rect">
            <a:avLst/>
          </a:prstGeom>
          <a:solidFill>
            <a:srgbClr val="A390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9" name="Shape 79"/>
        <p:cNvGrpSpPr/>
        <p:nvPr/>
      </p:nvGrpSpPr>
      <p:grpSpPr>
        <a:xfrm>
          <a:off x="0" y="0"/>
          <a:ext cx="0" cy="0"/>
          <a:chOff x="0" y="0"/>
          <a:chExt cx="0" cy="0"/>
        </a:xfrm>
      </p:grpSpPr>
      <p:sp>
        <p:nvSpPr>
          <p:cNvPr id="80" name="Google Shape;80;p16"/>
          <p:cNvSpPr/>
          <p:nvPr/>
        </p:nvSpPr>
        <p:spPr>
          <a:xfrm>
            <a:off x="-98050" y="-40450"/>
            <a:ext cx="9316200" cy="52599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6"/>
          <p:cNvSpPr txBox="1"/>
          <p:nvPr/>
        </p:nvSpPr>
        <p:spPr>
          <a:xfrm>
            <a:off x="80675" y="166900"/>
            <a:ext cx="3111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l" sz="2800">
                <a:latin typeface="Montserrat ExtraBold"/>
                <a:ea typeface="Montserrat ExtraBold"/>
                <a:cs typeface="Montserrat ExtraBold"/>
                <a:sym typeface="Montserrat ExtraBold"/>
              </a:rPr>
              <a:t>Focus van Vleuten Versterkt</a:t>
            </a:r>
            <a:endParaRPr sz="2800">
              <a:latin typeface="Montserrat ExtraBold"/>
              <a:ea typeface="Montserrat ExtraBold"/>
              <a:cs typeface="Montserrat ExtraBold"/>
              <a:sym typeface="Montserrat ExtraBold"/>
            </a:endParaRPr>
          </a:p>
        </p:txBody>
      </p:sp>
      <p:sp>
        <p:nvSpPr>
          <p:cNvPr id="82" name="Google Shape;82;p16"/>
          <p:cNvSpPr/>
          <p:nvPr/>
        </p:nvSpPr>
        <p:spPr>
          <a:xfrm>
            <a:off x="165350" y="1724850"/>
            <a:ext cx="832200" cy="48600"/>
          </a:xfrm>
          <a:prstGeom prst="rect">
            <a:avLst/>
          </a:prstGeom>
          <a:solidFill>
            <a:srgbClr val="A390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p16"/>
          <p:cNvSpPr/>
          <p:nvPr/>
        </p:nvSpPr>
        <p:spPr>
          <a:xfrm>
            <a:off x="-98050" y="-40450"/>
            <a:ext cx="9316200" cy="52599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 name="Google Shape;84;p16"/>
          <p:cNvPicPr preferRelativeResize="0"/>
          <p:nvPr/>
        </p:nvPicPr>
        <p:blipFill rotWithShape="1">
          <a:blip r:embed="rId4">
            <a:alphaModFix/>
          </a:blip>
          <a:srcRect b="0" l="0" r="0" t="9657"/>
          <a:stretch/>
        </p:blipFill>
        <p:spPr>
          <a:xfrm>
            <a:off x="1005189" y="293350"/>
            <a:ext cx="7469337" cy="4896800"/>
          </a:xfrm>
          <a:prstGeom prst="rect">
            <a:avLst/>
          </a:prstGeom>
          <a:noFill/>
          <a:ln>
            <a:noFill/>
          </a:ln>
        </p:spPr>
      </p:pic>
      <p:sp>
        <p:nvSpPr>
          <p:cNvPr id="85" name="Google Shape;85;p16"/>
          <p:cNvSpPr/>
          <p:nvPr/>
        </p:nvSpPr>
        <p:spPr>
          <a:xfrm>
            <a:off x="4601550" y="3783725"/>
            <a:ext cx="1468200" cy="406800"/>
          </a:xfrm>
          <a:prstGeom prst="rect">
            <a:avLst/>
          </a:prstGeom>
          <a:solidFill>
            <a:srgbClr val="ECDF4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6" name="Google Shape;86;p16"/>
          <p:cNvSpPr txBox="1"/>
          <p:nvPr/>
        </p:nvSpPr>
        <p:spPr>
          <a:xfrm>
            <a:off x="4547400" y="3778413"/>
            <a:ext cx="1576500" cy="630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nl" sz="600">
                <a:solidFill>
                  <a:srgbClr val="FFFFFF"/>
                </a:solidFill>
                <a:latin typeface="Montserrat"/>
                <a:ea typeface="Montserrat"/>
                <a:cs typeface="Montserrat"/>
                <a:sym typeface="Montserrat"/>
              </a:rPr>
              <a:t>Helpen van professionals om een antwoord te vinden in de sociale basis voor de zorgen over het kind</a:t>
            </a:r>
            <a:endParaRPr b="1" sz="600">
              <a:solidFill>
                <a:srgbClr val="FFFFFF"/>
              </a:solidFill>
              <a:latin typeface="Montserrat"/>
              <a:ea typeface="Montserrat"/>
              <a:cs typeface="Montserrat"/>
              <a:sym typeface="Montserrat"/>
            </a:endParaRPr>
          </a:p>
        </p:txBody>
      </p:sp>
      <p:sp>
        <p:nvSpPr>
          <p:cNvPr id="87" name="Google Shape;87;p16"/>
          <p:cNvSpPr txBox="1"/>
          <p:nvPr/>
        </p:nvSpPr>
        <p:spPr>
          <a:xfrm>
            <a:off x="80675" y="166900"/>
            <a:ext cx="4335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nl" sz="2800">
                <a:latin typeface="Montserrat ExtraBold"/>
                <a:ea typeface="Montserrat ExtraBold"/>
                <a:cs typeface="Montserrat ExtraBold"/>
                <a:sym typeface="Montserrat ExtraBold"/>
              </a:rPr>
              <a:t>Focus Vleuten Versterkt</a:t>
            </a:r>
            <a:endParaRPr sz="2800">
              <a:latin typeface="Montserrat ExtraBold"/>
              <a:ea typeface="Montserrat ExtraBold"/>
              <a:cs typeface="Montserrat ExtraBold"/>
              <a:sym typeface="Montserrat ExtraBold"/>
            </a:endParaRPr>
          </a:p>
        </p:txBody>
      </p:sp>
      <p:sp>
        <p:nvSpPr>
          <p:cNvPr id="88" name="Google Shape;88;p16"/>
          <p:cNvSpPr/>
          <p:nvPr/>
        </p:nvSpPr>
        <p:spPr>
          <a:xfrm>
            <a:off x="165350" y="1196800"/>
            <a:ext cx="832200" cy="48600"/>
          </a:xfrm>
          <a:prstGeom prst="rect">
            <a:avLst/>
          </a:prstGeom>
          <a:solidFill>
            <a:srgbClr val="A390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p16"/>
          <p:cNvSpPr/>
          <p:nvPr/>
        </p:nvSpPr>
        <p:spPr>
          <a:xfrm>
            <a:off x="5160600" y="1139650"/>
            <a:ext cx="2061300" cy="396900"/>
          </a:xfrm>
          <a:prstGeom prst="roundRect">
            <a:avLst>
              <a:gd fmla="val 16667" name="adj"/>
            </a:avLst>
          </a:prstGeom>
          <a:solidFill>
            <a:srgbClr val="A39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0" name="Google Shape;90;p16"/>
          <p:cNvSpPr txBox="1"/>
          <p:nvPr/>
        </p:nvSpPr>
        <p:spPr>
          <a:xfrm>
            <a:off x="5160600" y="1084150"/>
            <a:ext cx="20613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700">
                <a:solidFill>
                  <a:schemeClr val="lt1"/>
                </a:solidFill>
                <a:latin typeface="Montserrat"/>
                <a:ea typeface="Montserrat"/>
                <a:cs typeface="Montserrat"/>
                <a:sym typeface="Montserrat"/>
              </a:rPr>
              <a:t>Bespreekbaar maken van het effect van prestatiedruk en mentale gezondheid bij buitenschoolse activiteiten</a:t>
            </a:r>
            <a:endParaRPr sz="700">
              <a:solidFill>
                <a:schemeClr val="lt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4" name="Shape 94"/>
        <p:cNvGrpSpPr/>
        <p:nvPr/>
      </p:nvGrpSpPr>
      <p:grpSpPr>
        <a:xfrm>
          <a:off x="0" y="0"/>
          <a:ext cx="0" cy="0"/>
          <a:chOff x="0" y="0"/>
          <a:chExt cx="0" cy="0"/>
        </a:xfrm>
      </p:grpSpPr>
      <p:pic>
        <p:nvPicPr>
          <p:cNvPr id="95" name="Google Shape;95;p17"/>
          <p:cNvPicPr preferRelativeResize="0"/>
          <p:nvPr/>
        </p:nvPicPr>
        <p:blipFill rotWithShape="1">
          <a:blip r:embed="rId4">
            <a:alphaModFix/>
          </a:blip>
          <a:srcRect b="29042" l="9207" r="29574" t="10829"/>
          <a:stretch/>
        </p:blipFill>
        <p:spPr>
          <a:xfrm>
            <a:off x="5146125" y="419425"/>
            <a:ext cx="3748050" cy="2761148"/>
          </a:xfrm>
          <a:prstGeom prst="rect">
            <a:avLst/>
          </a:prstGeom>
          <a:noFill/>
          <a:ln>
            <a:noFill/>
          </a:ln>
        </p:spPr>
      </p:pic>
      <p:pic>
        <p:nvPicPr>
          <p:cNvPr id="96" name="Google Shape;96;p17"/>
          <p:cNvPicPr preferRelativeResize="0"/>
          <p:nvPr/>
        </p:nvPicPr>
        <p:blipFill rotWithShape="1">
          <a:blip r:embed="rId5">
            <a:alphaModFix/>
          </a:blip>
          <a:srcRect b="21216" l="0" r="21862" t="0"/>
          <a:stretch/>
        </p:blipFill>
        <p:spPr>
          <a:xfrm>
            <a:off x="249850" y="419425"/>
            <a:ext cx="2046950" cy="2751898"/>
          </a:xfrm>
          <a:prstGeom prst="rect">
            <a:avLst/>
          </a:prstGeom>
          <a:noFill/>
          <a:ln>
            <a:noFill/>
          </a:ln>
        </p:spPr>
      </p:pic>
      <p:pic>
        <p:nvPicPr>
          <p:cNvPr id="97" name="Google Shape;97;p17"/>
          <p:cNvPicPr preferRelativeResize="0"/>
          <p:nvPr/>
        </p:nvPicPr>
        <p:blipFill>
          <a:blip r:embed="rId6">
            <a:alphaModFix/>
          </a:blip>
          <a:stretch>
            <a:fillRect/>
          </a:stretch>
        </p:blipFill>
        <p:spPr>
          <a:xfrm>
            <a:off x="2452350" y="419425"/>
            <a:ext cx="2562158" cy="2761150"/>
          </a:xfrm>
          <a:prstGeom prst="rect">
            <a:avLst/>
          </a:prstGeom>
          <a:noFill/>
          <a:ln>
            <a:noFill/>
          </a:ln>
        </p:spPr>
      </p:pic>
      <p:pic>
        <p:nvPicPr>
          <p:cNvPr id="98" name="Google Shape;98;p17"/>
          <p:cNvPicPr preferRelativeResize="0"/>
          <p:nvPr/>
        </p:nvPicPr>
        <p:blipFill rotWithShape="1">
          <a:blip r:embed="rId7">
            <a:alphaModFix/>
          </a:blip>
          <a:srcRect b="22721" l="0" r="0" t="36301"/>
          <a:stretch/>
        </p:blipFill>
        <p:spPr>
          <a:xfrm>
            <a:off x="249876" y="3316202"/>
            <a:ext cx="8644301" cy="1656824"/>
          </a:xfrm>
          <a:prstGeom prst="rect">
            <a:avLst/>
          </a:prstGeom>
          <a:noFill/>
          <a:ln>
            <a:noFill/>
          </a:ln>
        </p:spPr>
      </p:pic>
      <p:sp>
        <p:nvSpPr>
          <p:cNvPr id="99" name="Google Shape;99;p17"/>
          <p:cNvSpPr/>
          <p:nvPr/>
        </p:nvSpPr>
        <p:spPr>
          <a:xfrm rot="-8099390">
            <a:off x="-1091252" y="-664364"/>
            <a:ext cx="3585244" cy="719976"/>
          </a:xfrm>
          <a:prstGeom prst="rect">
            <a:avLst/>
          </a:prstGeom>
          <a:solidFill>
            <a:srgbClr val="FF725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17"/>
          <p:cNvSpPr/>
          <p:nvPr/>
        </p:nvSpPr>
        <p:spPr>
          <a:xfrm rot="-1645274">
            <a:off x="7850748" y="373228"/>
            <a:ext cx="2109966" cy="2005438"/>
          </a:xfrm>
          <a:prstGeom prst="pentagon">
            <a:avLst>
              <a:gd fmla="val 105146" name="hf"/>
              <a:gd fmla="val 110557" name="vf"/>
            </a:avLst>
          </a:prstGeom>
          <a:noFill/>
          <a:ln cap="flat" cmpd="sng" w="19050">
            <a:solidFill>
              <a:srgbClr val="F1E2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17"/>
          <p:cNvSpPr/>
          <p:nvPr/>
        </p:nvSpPr>
        <p:spPr>
          <a:xfrm>
            <a:off x="2296800" y="4445375"/>
            <a:ext cx="2275200" cy="2275200"/>
          </a:xfrm>
          <a:prstGeom prst="ellipse">
            <a:avLst/>
          </a:prstGeom>
          <a:solidFill>
            <a:srgbClr val="A39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7"/>
          <p:cNvSpPr/>
          <p:nvPr/>
        </p:nvSpPr>
        <p:spPr>
          <a:xfrm>
            <a:off x="7170775" y="4277800"/>
            <a:ext cx="2275200" cy="572700"/>
          </a:xfrm>
          <a:prstGeom prst="flowChartAlternateProcess">
            <a:avLst/>
          </a:prstGeom>
          <a:solidFill>
            <a:srgbClr val="FF725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7"/>
          <p:cNvSpPr txBox="1"/>
          <p:nvPr/>
        </p:nvSpPr>
        <p:spPr>
          <a:xfrm>
            <a:off x="7056325" y="4319800"/>
            <a:ext cx="2046900" cy="48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nl" sz="2200">
                <a:solidFill>
                  <a:srgbClr val="FFFFFF"/>
                </a:solidFill>
                <a:latin typeface="Montserrat SemiBold"/>
                <a:ea typeface="Montserrat SemiBold"/>
                <a:cs typeface="Montserrat SemiBold"/>
                <a:sym typeface="Montserrat SemiBold"/>
              </a:rPr>
              <a:t>Maart ‘24</a:t>
            </a:r>
            <a:endParaRPr sz="2200">
              <a:solidFill>
                <a:srgbClr val="FFFFFF"/>
              </a:solidFill>
              <a:latin typeface="Montserrat SemiBold"/>
              <a:ea typeface="Montserrat SemiBold"/>
              <a:cs typeface="Montserrat SemiBold"/>
              <a:sym typeface="Montserrat SemiBo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7" name="Shape 107"/>
        <p:cNvGrpSpPr/>
        <p:nvPr/>
      </p:nvGrpSpPr>
      <p:grpSpPr>
        <a:xfrm>
          <a:off x="0" y="0"/>
          <a:ext cx="0" cy="0"/>
          <a:chOff x="0" y="0"/>
          <a:chExt cx="0" cy="0"/>
        </a:xfrm>
      </p:grpSpPr>
      <p:sp>
        <p:nvSpPr>
          <p:cNvPr id="108" name="Google Shape;108;p18"/>
          <p:cNvSpPr/>
          <p:nvPr/>
        </p:nvSpPr>
        <p:spPr>
          <a:xfrm>
            <a:off x="7697500" y="3671500"/>
            <a:ext cx="2261400" cy="2261400"/>
          </a:xfrm>
          <a:prstGeom prst="ellipse">
            <a:avLst/>
          </a:prstGeom>
          <a:solidFill>
            <a:srgbClr val="F1E25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8"/>
          <p:cNvSpPr/>
          <p:nvPr/>
        </p:nvSpPr>
        <p:spPr>
          <a:xfrm>
            <a:off x="7141100" y="-1198100"/>
            <a:ext cx="2939100" cy="2939100"/>
          </a:xfrm>
          <a:prstGeom prst="ellipse">
            <a:avLst/>
          </a:prstGeom>
          <a:noFill/>
          <a:ln cap="flat" cmpd="sng" w="19050">
            <a:solidFill>
              <a:srgbClr val="FF725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0" name="Google Shape;110;p18"/>
          <p:cNvSpPr/>
          <p:nvPr/>
        </p:nvSpPr>
        <p:spPr>
          <a:xfrm>
            <a:off x="2708100" y="959700"/>
            <a:ext cx="3727800" cy="3224100"/>
          </a:xfrm>
          <a:prstGeom prst="triangle">
            <a:avLst>
              <a:gd fmla="val 50000" name="adj"/>
            </a:avLst>
          </a:prstGeom>
          <a:noFill/>
          <a:ln cap="flat" cmpd="sng" w="38100">
            <a:solidFill>
              <a:srgbClr val="194E4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1" name="Google Shape;111;p18"/>
          <p:cNvSpPr txBox="1"/>
          <p:nvPr/>
        </p:nvSpPr>
        <p:spPr>
          <a:xfrm>
            <a:off x="3072000" y="263775"/>
            <a:ext cx="30000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nl" sz="2000">
                <a:solidFill>
                  <a:srgbClr val="194E46"/>
                </a:solidFill>
                <a:latin typeface="Montserrat"/>
                <a:ea typeface="Montserrat"/>
                <a:cs typeface="Montserrat"/>
                <a:sym typeface="Montserrat"/>
              </a:rPr>
              <a:t>Kind</a:t>
            </a:r>
            <a:endParaRPr>
              <a:solidFill>
                <a:srgbClr val="194E46"/>
              </a:solidFill>
            </a:endParaRPr>
          </a:p>
        </p:txBody>
      </p:sp>
      <p:sp>
        <p:nvSpPr>
          <p:cNvPr id="112" name="Google Shape;112;p18"/>
          <p:cNvSpPr txBox="1"/>
          <p:nvPr/>
        </p:nvSpPr>
        <p:spPr>
          <a:xfrm>
            <a:off x="281925" y="3848100"/>
            <a:ext cx="30000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nl" sz="2000">
                <a:solidFill>
                  <a:srgbClr val="194E46"/>
                </a:solidFill>
                <a:latin typeface="Montserrat"/>
                <a:ea typeface="Montserrat"/>
                <a:cs typeface="Montserrat"/>
                <a:sym typeface="Montserrat"/>
              </a:rPr>
              <a:t>Leerkracht</a:t>
            </a:r>
            <a:endParaRPr>
              <a:solidFill>
                <a:srgbClr val="194E46"/>
              </a:solidFill>
            </a:endParaRPr>
          </a:p>
        </p:txBody>
      </p:sp>
      <p:sp>
        <p:nvSpPr>
          <p:cNvPr id="113" name="Google Shape;113;p18"/>
          <p:cNvSpPr txBox="1"/>
          <p:nvPr/>
        </p:nvSpPr>
        <p:spPr>
          <a:xfrm>
            <a:off x="5577800" y="3848100"/>
            <a:ext cx="30000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nl" sz="2000">
                <a:solidFill>
                  <a:srgbClr val="194E46"/>
                </a:solidFill>
                <a:latin typeface="Montserrat"/>
                <a:ea typeface="Montserrat"/>
                <a:cs typeface="Montserrat"/>
                <a:sym typeface="Montserrat"/>
              </a:rPr>
              <a:t>Ouder</a:t>
            </a:r>
            <a:endParaRPr>
              <a:solidFill>
                <a:srgbClr val="194E46"/>
              </a:solidFill>
            </a:endParaRPr>
          </a:p>
        </p:txBody>
      </p:sp>
      <p:sp>
        <p:nvSpPr>
          <p:cNvPr id="114" name="Google Shape;114;p18"/>
          <p:cNvSpPr/>
          <p:nvPr/>
        </p:nvSpPr>
        <p:spPr>
          <a:xfrm>
            <a:off x="127000" y="4600575"/>
            <a:ext cx="1301700" cy="492000"/>
          </a:xfrm>
          <a:prstGeom prst="rect">
            <a:avLst/>
          </a:prstGeom>
          <a:solidFill>
            <a:srgbClr val="F3EED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8" name="Shape 118"/>
        <p:cNvGrpSpPr/>
        <p:nvPr/>
      </p:nvGrpSpPr>
      <p:grpSpPr>
        <a:xfrm>
          <a:off x="0" y="0"/>
          <a:ext cx="0" cy="0"/>
          <a:chOff x="0" y="0"/>
          <a:chExt cx="0" cy="0"/>
        </a:xfrm>
      </p:grpSpPr>
      <p:sp>
        <p:nvSpPr>
          <p:cNvPr id="119" name="Google Shape;119;p19"/>
          <p:cNvSpPr txBox="1"/>
          <p:nvPr/>
        </p:nvSpPr>
        <p:spPr>
          <a:xfrm>
            <a:off x="766950" y="1688250"/>
            <a:ext cx="7610100" cy="176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i="1" lang="nl" sz="2600">
                <a:solidFill>
                  <a:srgbClr val="194E46"/>
                </a:solidFill>
                <a:latin typeface="Montserrat Medium"/>
                <a:ea typeface="Montserrat Medium"/>
                <a:cs typeface="Montserrat Medium"/>
                <a:sym typeface="Montserrat Medium"/>
              </a:rPr>
              <a:t>Ontwikkelen van handvatten voor scholen, leerkrachten en ouders om samen te kunnen omgaan met de verschillende (hoge) verwachtingen t.a.v. het kind.</a:t>
            </a:r>
            <a:endParaRPr i="1" sz="2600">
              <a:solidFill>
                <a:srgbClr val="194E46"/>
              </a:solidFill>
              <a:latin typeface="Montserrat Medium"/>
              <a:ea typeface="Montserrat Medium"/>
              <a:cs typeface="Montserrat Medium"/>
              <a:sym typeface="Montserrat Medium"/>
            </a:endParaRPr>
          </a:p>
        </p:txBody>
      </p:sp>
      <p:sp>
        <p:nvSpPr>
          <p:cNvPr id="120" name="Google Shape;120;p19"/>
          <p:cNvSpPr/>
          <p:nvPr/>
        </p:nvSpPr>
        <p:spPr>
          <a:xfrm>
            <a:off x="127000" y="4600575"/>
            <a:ext cx="1301700" cy="492000"/>
          </a:xfrm>
          <a:prstGeom prst="rect">
            <a:avLst/>
          </a:prstGeom>
          <a:solidFill>
            <a:srgbClr val="F3EED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4" name="Shape 124"/>
        <p:cNvGrpSpPr/>
        <p:nvPr/>
      </p:nvGrpSpPr>
      <p:grpSpPr>
        <a:xfrm>
          <a:off x="0" y="0"/>
          <a:ext cx="0" cy="0"/>
          <a:chOff x="0" y="0"/>
          <a:chExt cx="0" cy="0"/>
        </a:xfrm>
      </p:grpSpPr>
      <p:sp>
        <p:nvSpPr>
          <p:cNvPr id="125" name="Google Shape;125;p20"/>
          <p:cNvSpPr txBox="1"/>
          <p:nvPr>
            <p:ph type="ctrTitle"/>
          </p:nvPr>
        </p:nvSpPr>
        <p:spPr>
          <a:xfrm>
            <a:off x="311700" y="1878200"/>
            <a:ext cx="8520600" cy="10023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r>
              <a:rPr b="1" lang="nl" sz="4000">
                <a:solidFill>
                  <a:srgbClr val="184E46"/>
                </a:solidFill>
                <a:latin typeface="Montserrat"/>
                <a:ea typeface="Montserrat"/>
                <a:cs typeface="Montserrat"/>
                <a:sym typeface="Montserrat"/>
              </a:rPr>
              <a:t>Stellingen</a:t>
            </a:r>
            <a:endParaRPr b="1" sz="4000">
              <a:solidFill>
                <a:srgbClr val="184E46"/>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1"/>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t/>
            </a:r>
            <a:endParaRPr/>
          </a:p>
        </p:txBody>
      </p:sp>
      <p:sp>
        <p:nvSpPr>
          <p:cNvPr id="131" name="Google Shape;131;p21"/>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pic>
        <p:nvPicPr>
          <p:cNvPr id="132" name="Google Shape;132;p21"/>
          <p:cNvPicPr preferRelativeResize="0"/>
          <p:nvPr/>
        </p:nvPicPr>
        <p:blipFill>
          <a:blip r:embed="rId3">
            <a:alphaModFix/>
          </a:blip>
          <a:stretch>
            <a:fillRect/>
          </a:stretch>
        </p:blipFill>
        <p:spPr>
          <a:xfrm>
            <a:off x="0" y="40360"/>
            <a:ext cx="9144000" cy="506277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